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81" r:id="rId4"/>
    <p:sldId id="259" r:id="rId5"/>
    <p:sldId id="260" r:id="rId6"/>
    <p:sldId id="261" r:id="rId7"/>
    <p:sldId id="266" r:id="rId8"/>
    <p:sldId id="265" r:id="rId9"/>
    <p:sldId id="267" r:id="rId10"/>
    <p:sldId id="268" r:id="rId11"/>
    <p:sldId id="269" r:id="rId12"/>
    <p:sldId id="277" r:id="rId13"/>
    <p:sldId id="282"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pPr/>
              <a:t>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pPr/>
              <a:t>‹#›</a:t>
            </a:fld>
            <a:endParaRPr lang="en-US"/>
          </a:p>
        </p:txBody>
      </p:sp>
    </p:spTree>
    <p:extLst>
      <p:ext uri="{BB962C8B-B14F-4D97-AF65-F5344CB8AC3E}">
        <p14:creationId xmlns:p14="http://schemas.microsoft.com/office/powerpoint/2010/main" val="26067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1B61C6A9-38BC-4EAE-A978-6ED9C4542D2C}" type="slidenum">
              <a:rPr lang="en-US" altLang="en-US" sz="1200" smtClean="0"/>
              <a:pPr/>
              <a:t>2</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902CD-CEBB-4D6D-83DC-FB0D981F556C}" type="slidenum">
              <a:rPr lang="en-US" altLang="en-US" sz="1200" smtClean="0"/>
              <a:pPr/>
              <a:t>4</a:t>
            </a:fld>
            <a:endParaRPr lang="en-US" altLang="en-US"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81E20CE6-81BF-497B-8EDE-6C5C404A7877}" type="slidenum">
              <a:rPr lang="en-US" altLang="en-US" sz="1200" smtClean="0"/>
              <a:pPr/>
              <a:t>5</a:t>
            </a:fld>
            <a:endParaRPr lang="en-US" altLang="en-US" sz="1200"/>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C9BB917-A19D-4195-86CB-1F4151A9612D}" type="slidenum">
              <a:rPr lang="en-US" altLang="en-US" sz="1200" smtClean="0"/>
              <a:pPr/>
              <a:t>7</a:t>
            </a:fld>
            <a:endParaRPr lang="en-US" altLang="en-U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5889B82F-87D0-4FD4-B3CC-C37EB1D7F39D}" type="slidenum">
              <a:rPr lang="en-US" altLang="en-US" sz="1200" smtClean="0"/>
              <a:pPr/>
              <a:t>8</a:t>
            </a:fld>
            <a:endParaRPr lang="en-US" altLang="en-US" sz="120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7BA2ABD-0665-4620-BEBF-5D59ACB85310}" type="slidenum">
              <a:rPr lang="en-US" altLang="en-US" sz="1200" smtClean="0"/>
              <a:pPr/>
              <a:t>9</a:t>
            </a:fld>
            <a:endParaRPr lang="en-US" altLang="en-US" sz="1200"/>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9DD29CB3-31EE-4663-9FAE-18DDB471AD35}" type="slidenum">
              <a:rPr lang="en-US" altLang="en-US" sz="1200" smtClean="0"/>
              <a:pPr/>
              <a:t>10</a:t>
            </a:fld>
            <a:endParaRPr lang="en-US" alt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6886E159-E9A1-45FC-9DF1-78217435C38F}" type="slidenum">
              <a:rPr lang="en-US" altLang="en-US" sz="1200" smtClean="0"/>
              <a:pPr/>
              <a:t>12</a:t>
            </a:fld>
            <a:endParaRPr lang="en-US" alt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00D592-71A7-427F-B00F-EF77DC2D9486}"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37962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938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009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7"/>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pPr>
                <a:defRPr/>
              </a:pPr>
              <a:t>‹#›</a:t>
            </a:fld>
            <a:endParaRPr lang="en-US" altLang="en-US"/>
          </a:p>
        </p:txBody>
      </p:sp>
    </p:spTree>
    <p:extLst>
      <p:ext uri="{BB962C8B-B14F-4D97-AF65-F5344CB8AC3E}">
        <p14:creationId xmlns:p14="http://schemas.microsoft.com/office/powerpoint/2010/main" val="17166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0D592-71A7-427F-B00F-EF77DC2D9486}"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5029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0D592-71A7-427F-B00F-EF77DC2D9486}" type="datetimeFigureOut">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8902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0D592-71A7-427F-B00F-EF77DC2D9486}"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2421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0D592-71A7-427F-B00F-EF77DC2D9486}" type="datetimeFigureOut">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5124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0D592-71A7-427F-B00F-EF77DC2D9486}" type="datetimeFigureOut">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41346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36943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908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0D592-71A7-427F-B00F-EF77DC2D9486}" type="datetimeFigureOut">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pPr/>
              <a:t>‹#›</a:t>
            </a:fld>
            <a:endParaRPr lang="en-US"/>
          </a:p>
        </p:txBody>
      </p:sp>
    </p:spTree>
    <p:extLst>
      <p:ext uri="{BB962C8B-B14F-4D97-AF65-F5344CB8AC3E}">
        <p14:creationId xmlns:p14="http://schemas.microsoft.com/office/powerpoint/2010/main" val="16023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pPr/>
              <a:t>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pPr/>
              <a:t>‹#›</a:t>
            </a:fld>
            <a:endParaRPr lang="en-US"/>
          </a:p>
        </p:txBody>
      </p:sp>
    </p:spTree>
    <p:extLst>
      <p:ext uri="{BB962C8B-B14F-4D97-AF65-F5344CB8AC3E}">
        <p14:creationId xmlns:p14="http://schemas.microsoft.com/office/powerpoint/2010/main" val="109356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609600" y="2283024"/>
            <a:ext cx="8305800" cy="2590800"/>
          </a:xfrm>
          <a:prstGeom prst="rect">
            <a:avLst/>
          </a:prstGeom>
        </p:spPr>
        <p:txBody>
          <a:bodyPr wrap="none" fromWordArt="1">
            <a:prstTxWarp prst="textPlain">
              <a:avLst>
                <a:gd name="adj" fmla="val 50000"/>
              </a:avLst>
            </a:prstTxWarp>
          </a:bodyPr>
          <a:lstStyle/>
          <a:p>
            <a:pPr algn="ctr" eaLnBrk="1" hangingPunct="1">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eaLnBrk="1" hangingPunct="1">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bộ</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phận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eaLnBrk="1" hangingPunct="1">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eaLnBrk="1" hangingPunct="1">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3075" name="Hộp_Văn_Bản 12"/>
          <p:cNvSpPr txBox="1">
            <a:spLocks noChangeArrowheads="1"/>
          </p:cNvSpPr>
          <p:nvPr/>
        </p:nvSpPr>
        <p:spPr bwMode="auto">
          <a:xfrm>
            <a:off x="1028700" y="1292425"/>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600" b="1">
                <a:solidFill>
                  <a:srgbClr val="0000FF"/>
                </a:solidFill>
                <a:latin typeface="Times New Roman" pitchFamily="18" charset="0"/>
                <a:cs typeface="Times New Roman" pitchFamily="18" charset="0"/>
              </a:rPr>
              <a:t> </a:t>
            </a:r>
            <a:r>
              <a:rPr lang="en-US" altLang="en-US" sz="3600" b="1" u="sng">
                <a:solidFill>
                  <a:srgbClr val="0000FF"/>
                </a:solidFill>
                <a:latin typeface="Times New Roman" pitchFamily="18" charset="0"/>
                <a:cs typeface="Times New Roman" pitchFamily="18" charset="0"/>
              </a:rPr>
              <a:t>Tập làm văn</a:t>
            </a:r>
          </a:p>
        </p:txBody>
      </p:sp>
    </p:spTree>
    <p:extLst>
      <p:ext uri="{BB962C8B-B14F-4D97-AF65-F5344CB8AC3E}">
        <p14:creationId xmlns:p14="http://schemas.microsoft.com/office/powerpoint/2010/main" val="2410644981"/>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1828800" y="5943600"/>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14339" name="Text Box 15"/>
          <p:cNvSpPr txBox="1">
            <a:spLocks noChangeArrowheads="1"/>
          </p:cNvSpPr>
          <p:nvPr/>
        </p:nvSpPr>
        <p:spPr bwMode="auto">
          <a:xfrm>
            <a:off x="0" y="15240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u="sng" dirty="0">
                <a:solidFill>
                  <a:srgbClr val="FF0066"/>
                </a:solidFill>
                <a:latin typeface="Times New Roman" pitchFamily="18" charset="0"/>
              </a:rPr>
              <a:t> </a:t>
            </a:r>
            <a:r>
              <a:rPr lang="en-US" altLang="en-US" sz="4400" b="1" u="sng" dirty="0" err="1">
                <a:solidFill>
                  <a:srgbClr val="FF0066"/>
                </a:solidFill>
                <a:latin typeface="Times New Roman" pitchFamily="18" charset="0"/>
              </a:rPr>
              <a:t>Bài</a:t>
            </a:r>
            <a:r>
              <a:rPr lang="en-US" altLang="en-US" sz="4400" b="1" u="sng" dirty="0">
                <a:solidFill>
                  <a:srgbClr val="FF0066"/>
                </a:solidFill>
                <a:latin typeface="Times New Roman" pitchFamily="18" charset="0"/>
              </a:rPr>
              <a:t> 2:</a:t>
            </a:r>
            <a:r>
              <a:rPr lang="en-US" altLang="en-US" sz="4400" b="1" dirty="0">
                <a:latin typeface="Times New Roman" pitchFamily="18" charset="0"/>
              </a:rPr>
              <a:t>  </a:t>
            </a:r>
            <a:r>
              <a:rPr lang="en-US" altLang="en-US" sz="4400" b="1" dirty="0" err="1">
                <a:latin typeface="Times New Roman" pitchFamily="18" charset="0"/>
              </a:rPr>
              <a:t>Em</a:t>
            </a:r>
            <a:r>
              <a:rPr lang="en-US" altLang="en-US" sz="4400" b="1" dirty="0">
                <a:latin typeface="Times New Roman" pitchFamily="18" charset="0"/>
              </a:rPr>
              <a:t> </a:t>
            </a:r>
            <a:r>
              <a:rPr lang="en-US" altLang="en-US" sz="4400" b="1" dirty="0" err="1">
                <a:latin typeface="Times New Roman" pitchFamily="18" charset="0"/>
              </a:rPr>
              <a:t>hãy</a:t>
            </a:r>
            <a:r>
              <a:rPr lang="en-US" altLang="en-US" sz="4400" b="1" dirty="0">
                <a:latin typeface="Times New Roman" pitchFamily="18" charset="0"/>
              </a:rPr>
              <a:t> </a:t>
            </a:r>
            <a:r>
              <a:rPr lang="en-US" altLang="en-US" sz="4400" b="1" dirty="0" err="1">
                <a:latin typeface="Times New Roman" pitchFamily="18" charset="0"/>
              </a:rPr>
              <a:t>viết</a:t>
            </a:r>
            <a:r>
              <a:rPr lang="en-US" altLang="en-US" sz="4400" b="1" dirty="0">
                <a:latin typeface="Times New Roman" pitchFamily="18" charset="0"/>
              </a:rPr>
              <a:t> </a:t>
            </a:r>
            <a:r>
              <a:rPr lang="en-US" altLang="en-US" sz="4400" b="1" dirty="0" err="1">
                <a:latin typeface="Times New Roman" pitchFamily="18" charset="0"/>
              </a:rPr>
              <a:t>một</a:t>
            </a:r>
            <a:r>
              <a:rPr lang="en-US" altLang="en-US" sz="4400" b="1" dirty="0">
                <a:latin typeface="Times New Roman" pitchFamily="18" charset="0"/>
              </a:rPr>
              <a:t> </a:t>
            </a:r>
            <a:r>
              <a:rPr lang="en-US" altLang="en-US" sz="4400" b="1" dirty="0" err="1">
                <a:latin typeface="Times New Roman" pitchFamily="18" charset="0"/>
              </a:rPr>
              <a:t>đoạn</a:t>
            </a:r>
            <a:r>
              <a:rPr lang="en-US" altLang="en-US" sz="4400" b="1" dirty="0">
                <a:latin typeface="Times New Roman" pitchFamily="18" charset="0"/>
              </a:rPr>
              <a:t> </a:t>
            </a:r>
            <a:r>
              <a:rPr lang="en-US" altLang="en-US" sz="4400" b="1" dirty="0" err="1">
                <a:latin typeface="Times New Roman" pitchFamily="18" charset="0"/>
              </a:rPr>
              <a:t>văn</a:t>
            </a:r>
            <a:r>
              <a:rPr lang="en-US" altLang="en-US" sz="4400" b="1" dirty="0">
                <a:latin typeface="Times New Roman" pitchFamily="18" charset="0"/>
              </a:rPr>
              <a:t> </a:t>
            </a:r>
            <a:r>
              <a:rPr lang="en-US" altLang="en-US" sz="4400" b="1" dirty="0" err="1">
                <a:latin typeface="Times New Roman" pitchFamily="18" charset="0"/>
              </a:rPr>
              <a:t>tả</a:t>
            </a:r>
            <a:r>
              <a:rPr lang="en-US" altLang="en-US" sz="4400" b="1" dirty="0">
                <a:latin typeface="Times New Roman" pitchFamily="18" charset="0"/>
              </a:rPr>
              <a:t> </a:t>
            </a:r>
            <a:r>
              <a:rPr lang="en-US" altLang="en-US" sz="4400" b="1" dirty="0" err="1">
                <a:latin typeface="Times New Roman" pitchFamily="18" charset="0"/>
              </a:rPr>
              <a:t>lá</a:t>
            </a:r>
            <a:r>
              <a:rPr lang="en-US" altLang="en-US" sz="4400" b="1" dirty="0">
                <a:latin typeface="Times New Roman" pitchFamily="18" charset="0"/>
              </a:rPr>
              <a:t>, </a:t>
            </a:r>
            <a:r>
              <a:rPr lang="en-US" altLang="en-US" sz="4400" b="1" dirty="0" err="1">
                <a:latin typeface="Times New Roman" pitchFamily="18" charset="0"/>
              </a:rPr>
              <a:t>thân</a:t>
            </a:r>
            <a:r>
              <a:rPr lang="en-US" altLang="en-US" sz="4400" b="1" dirty="0">
                <a:latin typeface="Times New Roman" pitchFamily="18" charset="0"/>
              </a:rPr>
              <a:t> hay </a:t>
            </a:r>
            <a:r>
              <a:rPr lang="en-US" altLang="en-US" sz="4400" b="1" dirty="0" err="1">
                <a:latin typeface="Times New Roman" pitchFamily="18" charset="0"/>
              </a:rPr>
              <a:t>gốc</a:t>
            </a:r>
            <a:r>
              <a:rPr lang="en-US" altLang="en-US" sz="4400" b="1" dirty="0">
                <a:latin typeface="Times New Roman" pitchFamily="18" charset="0"/>
              </a:rPr>
              <a:t> </a:t>
            </a:r>
            <a:r>
              <a:rPr lang="en-US" altLang="en-US" sz="4400" b="1" dirty="0" err="1">
                <a:latin typeface="Times New Roman" pitchFamily="18" charset="0"/>
              </a:rPr>
              <a:t>của</a:t>
            </a:r>
            <a:r>
              <a:rPr lang="en-US" altLang="en-US" sz="4400" b="1" dirty="0">
                <a:latin typeface="Times New Roman" pitchFamily="18" charset="0"/>
              </a:rPr>
              <a:t> </a:t>
            </a:r>
            <a:r>
              <a:rPr lang="en-US" altLang="en-US" sz="4400" b="1" dirty="0" err="1">
                <a:latin typeface="Times New Roman" pitchFamily="18" charset="0"/>
              </a:rPr>
              <a:t>một</a:t>
            </a:r>
            <a:r>
              <a:rPr lang="en-US" altLang="en-US" sz="4400" b="1" dirty="0">
                <a:latin typeface="Times New Roman" pitchFamily="18" charset="0"/>
              </a:rPr>
              <a:t> </a:t>
            </a:r>
            <a:r>
              <a:rPr lang="en-US" altLang="en-US" sz="4400" b="1" dirty="0" err="1">
                <a:latin typeface="Times New Roman" pitchFamily="18" charset="0"/>
              </a:rPr>
              <a:t>cây</a:t>
            </a:r>
            <a:r>
              <a:rPr lang="en-US" altLang="en-US" sz="4400" b="1" dirty="0">
                <a:latin typeface="Times New Roman" pitchFamily="18" charset="0"/>
              </a:rPr>
              <a:t> </a:t>
            </a:r>
            <a:r>
              <a:rPr lang="en-US" altLang="en-US" sz="4400" b="1" dirty="0" err="1">
                <a:latin typeface="Times New Roman" pitchFamily="18" charset="0"/>
              </a:rPr>
              <a:t>mà</a:t>
            </a:r>
            <a:r>
              <a:rPr lang="en-US" altLang="en-US" sz="4400" b="1" dirty="0">
                <a:latin typeface="Times New Roman" pitchFamily="18" charset="0"/>
              </a:rPr>
              <a:t> </a:t>
            </a:r>
            <a:r>
              <a:rPr lang="en-US" altLang="en-US" sz="4400" b="1" dirty="0" err="1">
                <a:latin typeface="Times New Roman" pitchFamily="18" charset="0"/>
              </a:rPr>
              <a:t>em</a:t>
            </a:r>
            <a:r>
              <a:rPr lang="en-US" altLang="en-US" sz="4400" b="1" dirty="0">
                <a:latin typeface="Times New Roman" pitchFamily="18" charset="0"/>
              </a:rPr>
              <a:t> </a:t>
            </a:r>
            <a:r>
              <a:rPr lang="en-US" altLang="en-US" sz="4400" b="1" dirty="0" err="1">
                <a:latin typeface="Times New Roman" pitchFamily="18" charset="0"/>
              </a:rPr>
              <a:t>yêu</a:t>
            </a:r>
            <a:r>
              <a:rPr lang="en-US" altLang="en-US" sz="4400" b="1" dirty="0">
                <a:latin typeface="Times New Roman" pitchFamily="18" charset="0"/>
              </a:rPr>
              <a:t> </a:t>
            </a:r>
            <a:r>
              <a:rPr lang="en-US" altLang="en-US" sz="4400" b="1" dirty="0" err="1">
                <a:latin typeface="Times New Roman" pitchFamily="18" charset="0"/>
              </a:rPr>
              <a:t>thích</a:t>
            </a:r>
            <a:r>
              <a:rPr lang="en-US" altLang="en-US" sz="4400" b="1" dirty="0">
                <a:latin typeface="Times New Roman" pitchFamily="18" charset="0"/>
              </a:rPr>
              <a:t>.</a:t>
            </a:r>
          </a:p>
        </p:txBody>
      </p:sp>
    </p:spTree>
    <p:extLst>
      <p:ext uri="{BB962C8B-B14F-4D97-AF65-F5344CB8AC3E}">
        <p14:creationId xmlns:p14="http://schemas.microsoft.com/office/powerpoint/2010/main" val="377011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a:spLocks/>
          </p:cNvSpPr>
          <p:nvPr/>
        </p:nvSpPr>
        <p:spPr bwMode="auto">
          <a:xfrm>
            <a:off x="381000" y="3048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spcBef>
                <a:spcPct val="20000"/>
              </a:spcBef>
              <a:buFont typeface="Arial" pitchFamily="34" charset="0"/>
              <a:buNone/>
            </a:pPr>
            <a:r>
              <a:rPr lang="en-US" sz="2400" b="1" dirty="0" err="1">
                <a:solidFill>
                  <a:srgbClr val="FF0000"/>
                </a:solidFill>
                <a:latin typeface="Times New Roman (Headings)"/>
              </a:rPr>
              <a:t>Một</a:t>
            </a:r>
            <a:r>
              <a:rPr lang="en-US" sz="2400" b="1" dirty="0">
                <a:solidFill>
                  <a:srgbClr val="FF0000"/>
                </a:solidFill>
                <a:latin typeface="Times New Roman (Headings)"/>
              </a:rPr>
              <a:t> </a:t>
            </a:r>
            <a:r>
              <a:rPr lang="en-US" sz="2400" b="1" dirty="0" err="1">
                <a:solidFill>
                  <a:srgbClr val="FF0000"/>
                </a:solidFill>
                <a:latin typeface="Times New Roman (Headings)"/>
              </a:rPr>
              <a:t>số</a:t>
            </a:r>
            <a:r>
              <a:rPr lang="en-US" sz="2400" b="1" dirty="0">
                <a:solidFill>
                  <a:srgbClr val="FF0000"/>
                </a:solidFill>
                <a:latin typeface="Times New Roman (Headings)"/>
              </a:rPr>
              <a:t> </a:t>
            </a:r>
            <a:r>
              <a:rPr lang="en-US" sz="2400" b="1" dirty="0" err="1">
                <a:solidFill>
                  <a:srgbClr val="FF0000"/>
                </a:solidFill>
                <a:latin typeface="Times New Roman (Headings)"/>
              </a:rPr>
              <a:t>đoạn</a:t>
            </a:r>
            <a:r>
              <a:rPr lang="en-US" sz="2400" b="1" dirty="0">
                <a:solidFill>
                  <a:srgbClr val="FF0000"/>
                </a:solidFill>
                <a:latin typeface="Times New Roman (Headings)"/>
              </a:rPr>
              <a:t> </a:t>
            </a:r>
            <a:r>
              <a:rPr lang="en-US" sz="2400" b="1" dirty="0" err="1">
                <a:solidFill>
                  <a:srgbClr val="FF0000"/>
                </a:solidFill>
                <a:latin typeface="Times New Roman (Headings)"/>
              </a:rPr>
              <a:t>văn</a:t>
            </a:r>
            <a:r>
              <a:rPr lang="en-US" sz="2400" b="1" dirty="0">
                <a:solidFill>
                  <a:srgbClr val="FF0000"/>
                </a:solidFill>
                <a:latin typeface="Times New Roman (Headings)"/>
              </a:rPr>
              <a:t> </a:t>
            </a:r>
            <a:r>
              <a:rPr lang="en-US" sz="2400" b="1" dirty="0" err="1">
                <a:solidFill>
                  <a:srgbClr val="FF0000"/>
                </a:solidFill>
                <a:latin typeface="Times New Roman (Headings)"/>
              </a:rPr>
              <a:t>gợi</a:t>
            </a:r>
            <a:r>
              <a:rPr lang="en-US" sz="2400" b="1" dirty="0">
                <a:solidFill>
                  <a:srgbClr val="FF0000"/>
                </a:solidFill>
                <a:latin typeface="Times New Roman (Headings)"/>
              </a:rPr>
              <a:t> ý:</a:t>
            </a:r>
          </a:p>
          <a:p>
            <a:pPr algn="just">
              <a:spcBef>
                <a:spcPct val="20000"/>
              </a:spcBef>
              <a:buFont typeface="Arial" pitchFamily="34" charset="0"/>
              <a:buNone/>
            </a:pPr>
            <a:r>
              <a:rPr lang="en-US" sz="2400" b="1" dirty="0" err="1">
                <a:solidFill>
                  <a:srgbClr val="FF0000"/>
                </a:solidFill>
                <a:latin typeface="Times New Roman (Headings)"/>
              </a:rPr>
              <a:t>Tả</a:t>
            </a:r>
            <a:r>
              <a:rPr lang="en-US" sz="2400" b="1" dirty="0">
                <a:solidFill>
                  <a:srgbClr val="FF0000"/>
                </a:solidFill>
                <a:latin typeface="Times New Roman (Headings)"/>
              </a:rPr>
              <a:t> </a:t>
            </a:r>
            <a:r>
              <a:rPr lang="en-US" sz="2400" b="1" dirty="0" err="1">
                <a:solidFill>
                  <a:srgbClr val="FF0000"/>
                </a:solidFill>
                <a:latin typeface="Times New Roman (Headings)"/>
              </a:rPr>
              <a:t>thân</a:t>
            </a:r>
            <a:r>
              <a:rPr lang="en-US" sz="2400" b="1" dirty="0">
                <a:solidFill>
                  <a:srgbClr val="FF0000"/>
                </a:solidFill>
                <a:latin typeface="Times New Roman (Headings)"/>
              </a:rPr>
              <a:t>, </a:t>
            </a:r>
            <a:r>
              <a:rPr lang="en-US" sz="2400" b="1" dirty="0" err="1">
                <a:solidFill>
                  <a:srgbClr val="FF0000"/>
                </a:solidFill>
                <a:latin typeface="Times New Roman (Headings)"/>
              </a:rPr>
              <a:t>lá</a:t>
            </a:r>
            <a:r>
              <a:rPr lang="en-US" sz="2400" b="1" dirty="0">
                <a:solidFill>
                  <a:srgbClr val="FF0000"/>
                </a:solidFill>
                <a:latin typeface="Times New Roman (Headings)"/>
              </a:rPr>
              <a:t> </a:t>
            </a:r>
            <a:r>
              <a:rPr lang="en-US" sz="2400" b="1" dirty="0" err="1">
                <a:solidFill>
                  <a:srgbClr val="FF0000"/>
                </a:solidFill>
                <a:latin typeface="Times New Roman (Headings)"/>
              </a:rPr>
              <a:t>cây</a:t>
            </a:r>
            <a:r>
              <a:rPr lang="en-US" sz="2400" b="1" dirty="0">
                <a:solidFill>
                  <a:srgbClr val="FF0000"/>
                </a:solidFill>
                <a:latin typeface="Times New Roman (Headings)"/>
              </a:rPr>
              <a:t> </a:t>
            </a:r>
            <a:r>
              <a:rPr lang="en-US" sz="2400" b="1" dirty="0" err="1">
                <a:solidFill>
                  <a:srgbClr val="FF0000"/>
                </a:solidFill>
                <a:latin typeface="Times New Roman (Headings)"/>
              </a:rPr>
              <a:t>mít</a:t>
            </a:r>
            <a:r>
              <a:rPr lang="en-US" sz="2400" dirty="0">
                <a:latin typeface="Times New Roman (Headings)"/>
              </a:rPr>
              <a:t>:</a:t>
            </a:r>
          </a:p>
          <a:p>
            <a:pPr algn="just">
              <a:spcBef>
                <a:spcPct val="20000"/>
              </a:spcBef>
              <a:buFont typeface="Arial" pitchFamily="34" charset="0"/>
              <a:buNone/>
            </a:pPr>
            <a:r>
              <a:rPr lang="en-US" sz="2400" dirty="0" err="1">
                <a:latin typeface="Times New Roman (Headings)"/>
              </a:rPr>
              <a:t>Trước</a:t>
            </a:r>
            <a:r>
              <a:rPr lang="en-US" sz="2400" dirty="0">
                <a:latin typeface="Times New Roman (Headings)"/>
              </a:rPr>
              <a:t> </a:t>
            </a:r>
            <a:r>
              <a:rPr lang="en-US" sz="2400" dirty="0" err="1">
                <a:latin typeface="Times New Roman (Headings)"/>
              </a:rPr>
              <a:t>sân</a:t>
            </a:r>
            <a:r>
              <a:rPr lang="en-US" sz="2400" dirty="0">
                <a:latin typeface="Times New Roman (Headings)"/>
              </a:rPr>
              <a:t> </a:t>
            </a:r>
            <a:r>
              <a:rPr lang="en-US" sz="2400" dirty="0" err="1">
                <a:latin typeface="Times New Roman (Headings)"/>
              </a:rPr>
              <a:t>nhà</a:t>
            </a:r>
            <a:r>
              <a:rPr lang="en-US" sz="2400" dirty="0">
                <a:latin typeface="Times New Roman (Headings)"/>
              </a:rPr>
              <a:t> </a:t>
            </a:r>
            <a:r>
              <a:rPr lang="en-US" sz="2400" dirty="0" err="1">
                <a:latin typeface="Times New Roman (Headings)"/>
              </a:rPr>
              <a:t>em</a:t>
            </a:r>
            <a:r>
              <a:rPr lang="en-US" sz="2400" dirty="0">
                <a:latin typeface="Times New Roman (Headings)"/>
              </a:rPr>
              <a:t> </a:t>
            </a:r>
            <a:r>
              <a:rPr lang="en-US" sz="2400" dirty="0" err="1">
                <a:latin typeface="Times New Roman (Headings)"/>
              </a:rPr>
              <a:t>có</a:t>
            </a:r>
            <a:r>
              <a:rPr lang="en-US" sz="2400" dirty="0">
                <a:latin typeface="Times New Roman (Headings)"/>
              </a:rPr>
              <a:t> </a:t>
            </a:r>
            <a:r>
              <a:rPr lang="en-US" sz="2400" dirty="0" err="1">
                <a:latin typeface="Times New Roman (Headings)"/>
              </a:rPr>
              <a:t>trồng</a:t>
            </a:r>
            <a:r>
              <a:rPr lang="en-US" sz="2400" dirty="0">
                <a:latin typeface="Times New Roman (Headings)"/>
              </a:rPr>
              <a:t> </a:t>
            </a:r>
            <a:r>
              <a:rPr lang="en-US" sz="2400" dirty="0" err="1">
                <a:latin typeface="Times New Roman (Headings)"/>
              </a:rPr>
              <a:t>một</a:t>
            </a:r>
            <a:r>
              <a:rPr lang="en-US" sz="2400" dirty="0">
                <a:latin typeface="Times New Roman (Headings)"/>
              </a:rPr>
              <a:t> </a:t>
            </a:r>
            <a:r>
              <a:rPr lang="en-US" sz="2400" dirty="0" err="1">
                <a:latin typeface="Times New Roman (Headings)"/>
              </a:rPr>
              <a:t>cây</a:t>
            </a:r>
            <a:r>
              <a:rPr lang="en-US" sz="2400" dirty="0">
                <a:latin typeface="Times New Roman (Headings)"/>
              </a:rPr>
              <a:t> </a:t>
            </a:r>
            <a:r>
              <a:rPr lang="en-US" sz="2400" dirty="0" err="1">
                <a:latin typeface="Times New Roman (Headings)"/>
              </a:rPr>
              <a:t>mít</a:t>
            </a:r>
            <a:r>
              <a:rPr lang="en-US" sz="2400" dirty="0">
                <a:latin typeface="Times New Roman (Headings)"/>
              </a:rPr>
              <a:t>. </a:t>
            </a:r>
            <a:r>
              <a:rPr lang="vi-VN" sz="2400" dirty="0">
                <a:latin typeface="Times New Roman (Headings)"/>
              </a:rPr>
              <a:t>Thân cây </a:t>
            </a:r>
            <a:r>
              <a:rPr lang="en-US" sz="2400" dirty="0">
                <a:latin typeface="Times New Roman (Headings)"/>
              </a:rPr>
              <a:t>to</a:t>
            </a:r>
            <a:r>
              <a:rPr lang="vi-VN" sz="2400" dirty="0">
                <a:latin typeface="Times New Roman (Headings)"/>
              </a:rPr>
              <a:t> bằng một vòng tay </a:t>
            </a:r>
            <a:r>
              <a:rPr lang="en-US" sz="2400" dirty="0" err="1">
                <a:latin typeface="Times New Roman (Headings)"/>
              </a:rPr>
              <a:t>của</a:t>
            </a:r>
            <a:r>
              <a:rPr lang="en-US" sz="2400" dirty="0">
                <a:latin typeface="Times New Roman (Headings)"/>
              </a:rPr>
              <a:t> </a:t>
            </a:r>
            <a:r>
              <a:rPr lang="en-US" sz="2400" dirty="0" err="1">
                <a:latin typeface="Times New Roman (Headings)"/>
              </a:rPr>
              <a:t>em</a:t>
            </a:r>
            <a:r>
              <a:rPr lang="vi-VN" sz="2400" dirty="0">
                <a:latin typeface="Times New Roman (Headings)"/>
              </a:rPr>
              <a:t>, màu nâu sẫm. Cành lá xum xuê. Lá mít dày</a:t>
            </a:r>
            <a:r>
              <a:rPr lang="en-US" sz="2400" dirty="0">
                <a:latin typeface="Times New Roman (Headings)"/>
              </a:rPr>
              <a:t>,</a:t>
            </a:r>
            <a:r>
              <a:rPr lang="vi-VN" sz="2400" dirty="0">
                <a:latin typeface="Times New Roman (Headings)"/>
              </a:rPr>
              <a:t> xanh mướt</a:t>
            </a:r>
            <a:r>
              <a:rPr lang="en-US" sz="2400" dirty="0">
                <a:latin typeface="Times New Roman (Headings)"/>
              </a:rPr>
              <a:t>,</a:t>
            </a:r>
            <a:r>
              <a:rPr lang="vi-VN" sz="2400" dirty="0">
                <a:latin typeface="Times New Roman (Headings)"/>
              </a:rPr>
              <a:t> hình bầu dục to </a:t>
            </a:r>
            <a:r>
              <a:rPr lang="en-US" sz="2400" dirty="0" err="1">
                <a:latin typeface="Times New Roman (Headings)"/>
              </a:rPr>
              <a:t>bằng</a:t>
            </a:r>
            <a:r>
              <a:rPr lang="en-US" sz="2400" dirty="0">
                <a:latin typeface="Times New Roman (Headings)"/>
              </a:rPr>
              <a:t> </a:t>
            </a:r>
            <a:r>
              <a:rPr lang="vi-VN" sz="2400" dirty="0">
                <a:latin typeface="Times New Roman (Headings)"/>
              </a:rPr>
              <a:t>bàn tay. Lúc già, lá chuyển màu vàng rồi vàng sậm</a:t>
            </a:r>
            <a:r>
              <a:rPr lang="en-US" sz="2400" dirty="0">
                <a:latin typeface="Times New Roman (Headings)"/>
              </a:rPr>
              <a:t> </a:t>
            </a:r>
            <a:r>
              <a:rPr lang="en-US" sz="2400" dirty="0" err="1">
                <a:latin typeface="Times New Roman (Headings)"/>
              </a:rPr>
              <a:t>và</a:t>
            </a:r>
            <a:r>
              <a:rPr lang="en-US" sz="2400" dirty="0">
                <a:latin typeface="Times New Roman (Headings)"/>
              </a:rPr>
              <a:t> </a:t>
            </a:r>
            <a:r>
              <a:rPr lang="en-US" sz="2400" dirty="0" err="1">
                <a:latin typeface="Times New Roman (Headings)"/>
              </a:rPr>
              <a:t>rụng</a:t>
            </a:r>
            <a:r>
              <a:rPr lang="en-US" sz="2400" dirty="0">
                <a:latin typeface="Times New Roman (Headings)"/>
              </a:rPr>
              <a:t> </a:t>
            </a:r>
            <a:r>
              <a:rPr lang="en-US" sz="2400" dirty="0" err="1">
                <a:latin typeface="Times New Roman (Headings)"/>
              </a:rPr>
              <a:t>xuống</a:t>
            </a:r>
            <a:r>
              <a:rPr lang="en-US" sz="2400" dirty="0">
                <a:latin typeface="Times New Roman (Headings)"/>
              </a:rPr>
              <a:t>, </a:t>
            </a:r>
            <a:r>
              <a:rPr lang="en-US" sz="2400" dirty="0" err="1">
                <a:latin typeface="Times New Roman (Headings)"/>
              </a:rPr>
              <a:t>trở</a:t>
            </a:r>
            <a:r>
              <a:rPr lang="en-US" sz="2400" dirty="0">
                <a:latin typeface="Times New Roman (Headings)"/>
              </a:rPr>
              <a:t> </a:t>
            </a:r>
            <a:r>
              <a:rPr lang="en-US" sz="2400" dirty="0" err="1">
                <a:latin typeface="Times New Roman (Headings)"/>
              </a:rPr>
              <a:t>về</a:t>
            </a:r>
            <a:r>
              <a:rPr lang="en-US" sz="2400" dirty="0">
                <a:latin typeface="Times New Roman (Headings)"/>
              </a:rPr>
              <a:t> </a:t>
            </a:r>
            <a:r>
              <a:rPr lang="en-US" sz="2400" dirty="0" err="1">
                <a:latin typeface="Times New Roman (Headings)"/>
              </a:rPr>
              <a:t>với</a:t>
            </a:r>
            <a:r>
              <a:rPr lang="en-US" sz="2400" dirty="0">
                <a:latin typeface="Times New Roman (Headings)"/>
              </a:rPr>
              <a:t> </a:t>
            </a:r>
            <a:r>
              <a:rPr lang="en-US" sz="2400" dirty="0" err="1">
                <a:latin typeface="Times New Roman (Headings)"/>
              </a:rPr>
              <a:t>đất</a:t>
            </a:r>
            <a:r>
              <a:rPr lang="en-US" sz="2400" dirty="0">
                <a:latin typeface="Times New Roman (Headings)"/>
              </a:rPr>
              <a:t> </a:t>
            </a:r>
            <a:r>
              <a:rPr lang="en-US" sz="2400" dirty="0" err="1">
                <a:latin typeface="Times New Roman (Headings)"/>
              </a:rPr>
              <a:t>mẹ</a:t>
            </a:r>
            <a:r>
              <a:rPr lang="vi-VN" sz="2400" dirty="0">
                <a:latin typeface="Times New Roman (Headings)"/>
              </a:rPr>
              <a:t>. </a:t>
            </a:r>
            <a:endParaRPr lang="en-US" sz="3200" dirty="0">
              <a:latin typeface="Times New Roman (Headings)"/>
            </a:endParaRPr>
          </a:p>
        </p:txBody>
      </p:sp>
    </p:spTree>
    <p:extLst>
      <p:ext uri="{BB962C8B-B14F-4D97-AF65-F5344CB8AC3E}">
        <p14:creationId xmlns:p14="http://schemas.microsoft.com/office/powerpoint/2010/main" val="10851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828800" y="531495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sz="1400">
              <a:solidFill>
                <a:srgbClr val="993300"/>
              </a:solidFill>
              <a:latin typeface=".VnExoticH" pitchFamily="34" charset="0"/>
            </a:endParaRPr>
          </a:p>
        </p:txBody>
      </p:sp>
      <p:sp>
        <p:nvSpPr>
          <p:cNvPr id="23555" name="Text Box 15"/>
          <p:cNvSpPr txBox="1">
            <a:spLocks noChangeArrowheads="1"/>
          </p:cNvSpPr>
          <p:nvPr/>
        </p:nvSpPr>
        <p:spPr bwMode="auto">
          <a:xfrm>
            <a:off x="0" y="152401"/>
            <a:ext cx="48768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ts val="600"/>
              </a:spcBef>
            </a:pPr>
            <a:r>
              <a:rPr lang="en-US" altLang="en-US" sz="2400" dirty="0">
                <a:solidFill>
                  <a:srgbClr val="FF0066"/>
                </a:solidFill>
                <a:latin typeface="Times New Roman" pitchFamily="18" charset="0"/>
              </a:rPr>
              <a:t> </a:t>
            </a:r>
            <a:r>
              <a:rPr lang="en-US" altLang="en-US" sz="2400" dirty="0" err="1">
                <a:solidFill>
                  <a:srgbClr val="FF0000"/>
                </a:solidFill>
                <a:latin typeface="Times New Roman" pitchFamily="18" charset="0"/>
              </a:rPr>
              <a:t>Tả</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thân</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gốc</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cây</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dừa</a:t>
            </a:r>
            <a:endParaRPr lang="en-US" altLang="en-US" sz="2400" dirty="0">
              <a:solidFill>
                <a:srgbClr val="FF0000"/>
              </a:solidFill>
              <a:latin typeface="Times New Roman" pitchFamily="18" charset="0"/>
            </a:endParaRPr>
          </a:p>
          <a:p>
            <a:pPr algn="just" eaLnBrk="1" hangingPunct="1">
              <a:spcBef>
                <a:spcPts val="600"/>
              </a:spcBef>
            </a:pPr>
            <a:r>
              <a:rPr lang="en-US" altLang="en-US" sz="2400" dirty="0">
                <a:solidFill>
                  <a:srgbClr val="0000CC"/>
                </a:solidFill>
                <a:latin typeface="Times New Roman" pitchFamily="18" charset="0"/>
              </a:rPr>
              <a:t>          </a:t>
            </a:r>
            <a:r>
              <a:rPr lang="en-US" altLang="en-US" sz="2400" dirty="0" err="1">
                <a:solidFill>
                  <a:srgbClr val="0000FF"/>
                </a:solidFill>
                <a:latin typeface="Times New Roman" pitchFamily="18" charset="0"/>
              </a:rPr>
              <a:t>Thoạt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nhìn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cây</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chiếc</a:t>
            </a:r>
            <a:r>
              <a:rPr lang="en-US" altLang="en-US" sz="2400" dirty="0">
                <a:solidFill>
                  <a:srgbClr val="0000FF"/>
                </a:solidFill>
                <a:latin typeface="Times New Roman" pitchFamily="18" charset="0"/>
              </a:rPr>
              <a:t> ô </a:t>
            </a:r>
            <a:r>
              <a:rPr lang="en-US" altLang="en-US" sz="2400" dirty="0" err="1">
                <a:solidFill>
                  <a:srgbClr val="0000FF"/>
                </a:solidFill>
                <a:latin typeface="Times New Roman" pitchFamily="18" charset="0"/>
              </a:rPr>
              <a:t>khổng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lồ</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phủ</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mát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cả</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góc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vườn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Gốc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to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cột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rễ</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tua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tủa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ăn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bám</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chắc</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vào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lòng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đất</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dừa</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cao</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nâu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không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thẳng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như</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thân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chuối</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mà</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dáng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nghiêng</a:t>
            </a:r>
            <a:r>
              <a:rPr lang="en-US" altLang="en-US" sz="2400" dirty="0">
                <a:solidFill>
                  <a:srgbClr val="0000FF"/>
                </a:solidFill>
                <a:latin typeface="Times New Roman" pitchFamily="18" charset="0"/>
              </a:rPr>
              <a:t>.</a:t>
            </a: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69852" y="202028"/>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76200" y="3352800"/>
            <a:ext cx="4724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Tả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dừa</a:t>
            </a:r>
            <a:r>
              <a:rPr lang="en-US" sz="2400" dirty="0">
                <a:latin typeface="Times New Roman" panose="02020603050405020304" pitchFamily="18" charset="0"/>
                <a:cs typeface="Times New Roman" panose="02020603050405020304" pitchFamily="18" charset="0"/>
              </a:rPr>
              <a:t>:</a:t>
            </a:r>
          </a:p>
          <a:p>
            <a:pPr algn="just" eaLnBrk="1" hangingPunct="1">
              <a:spcBef>
                <a:spcPct val="50000"/>
              </a:spcBef>
            </a:pPr>
            <a:r>
              <a:rPr lang="vi-VN" sz="2400" dirty="0">
                <a:latin typeface="Times New Roman" panose="02020603050405020304" pitchFamily="18" charset="0"/>
                <a:cs typeface="Times New Roman" panose="02020603050405020304" pitchFamily="18" charset="0"/>
              </a:rPr>
              <a:t>Trên 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vi-VN" sz="2400" dirty="0">
                <a:latin typeface="Times New Roman" panose="02020603050405020304" pitchFamily="18" charset="0"/>
                <a:cs typeface="Times New Roman" panose="02020603050405020304" pitchFamily="18" charset="0"/>
              </a:rPr>
              <a:t>, lá mọc thành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xòe đều ra xung quanh. Có những tàu dài đến hai, ba mét. Lá dừa xanh bóng, mọc xuôi theo cuống. Nhìn từ xa, chúng giống như những chiếc lược khổng lồ chải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endParaRPr lang="en-US" altLang="en-US" sz="2400" dirty="0">
              <a:solidFill>
                <a:srgbClr val="0000CC"/>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66" t="18783" r="7188" b="36905"/>
          <a:stretch/>
        </p:blipFill>
        <p:spPr bwMode="auto">
          <a:xfrm>
            <a:off x="4876800" y="909512"/>
            <a:ext cx="4114800" cy="4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arn(inVertic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DẶN DÒ</a:t>
            </a:r>
            <a:endParaRPr lang="vi-V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219200"/>
          </a:xfrm>
        </p:spPr>
        <p:txBody>
          <a:bodyPr>
            <a:normAutofit/>
          </a:bodyPr>
          <a:lstStyle/>
          <a:p>
            <a:pPr marL="0" indent="0" algn="ctr">
              <a:buNone/>
            </a:pP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2/42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vở</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gửi</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Zalo</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69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9ED52D-1788-4CA9-94D8-1BCB63D5673B}"/>
              </a:ext>
            </a:extLst>
          </p:cNvPr>
          <p:cNvSpPr txBox="1"/>
          <p:nvPr/>
        </p:nvSpPr>
        <p:spPr>
          <a:xfrm>
            <a:off x="228600" y="152400"/>
            <a:ext cx="8686800" cy="304698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2021</a:t>
            </a:r>
          </a:p>
          <a:p>
            <a:pPr algn="ct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endParaRPr lang="en-US" sz="3200" b="1"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(4 ô) </a:t>
            </a:r>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 ô)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cối</a:t>
            </a:r>
            <a:endParaRPr lang="en-US" sz="3200" b="1" dirty="0">
              <a:solidFill>
                <a:srgbClr val="FF0000"/>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2/42</a:t>
            </a:r>
          </a:p>
        </p:txBody>
      </p:sp>
    </p:spTree>
    <p:extLst>
      <p:ext uri="{BB962C8B-B14F-4D97-AF65-F5344CB8AC3E}">
        <p14:creationId xmlns:p14="http://schemas.microsoft.com/office/powerpoint/2010/main" val="253231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25400" y="9143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800" b="1" dirty="0" err="1">
                <a:solidFill>
                  <a:srgbClr val="0000FF"/>
                </a:solidFill>
                <a:latin typeface="Times New Roman" pitchFamily="18" charset="0"/>
              </a:rPr>
              <a:t>Các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em</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hãy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đọc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hai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đoạn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văn</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tả</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lá</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bàng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và</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cây</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sồi</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già</a:t>
            </a:r>
            <a:r>
              <a:rPr lang="en-US" altLang="en-US" sz="2800" b="1" dirty="0">
                <a:solidFill>
                  <a:srgbClr val="0000FF"/>
                </a:solidFill>
                <a:latin typeface="Times New Roman" pitchFamily="18" charset="0"/>
              </a:rPr>
              <a:t>:</a:t>
            </a:r>
            <a:endParaRPr lang="en-US" altLang="en-US" sz="2800" dirty="0">
              <a:solidFill>
                <a:srgbClr val="0000FF"/>
              </a:solidFill>
              <a:latin typeface="Times New Roman" pitchFamily="18" charset="0"/>
            </a:endParaRPr>
          </a:p>
        </p:txBody>
      </p:sp>
      <p:sp>
        <p:nvSpPr>
          <p:cNvPr id="12296" name="Text Box 8"/>
          <p:cNvSpPr txBox="1">
            <a:spLocks noChangeArrowheads="1"/>
          </p:cNvSpPr>
          <p:nvPr/>
        </p:nvSpPr>
        <p:spPr bwMode="auto">
          <a:xfrm>
            <a:off x="-10160" y="728260"/>
            <a:ext cx="5272724"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r>
              <a:rPr lang="en-US" altLang="en-US" sz="2300" b="1" dirty="0">
                <a:solidFill>
                  <a:srgbClr val="009900"/>
                </a:solidFill>
                <a:latin typeface="Times New Roman" pitchFamily="18" charset="0"/>
              </a:rPr>
              <a:t>a/ </a:t>
            </a:r>
            <a:r>
              <a:rPr lang="en-US" altLang="en-US" sz="2300" b="1" dirty="0" err="1">
                <a:solidFill>
                  <a:srgbClr val="009900"/>
                </a:solidFill>
                <a:latin typeface="Times New Roman" pitchFamily="18" charset="0"/>
              </a:rPr>
              <a:t>Tả</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lá</a:t>
            </a:r>
            <a:r>
              <a:rPr lang="en-US" altLang="en-US" sz="2300" b="1" dirty="0">
                <a:solidFill>
                  <a:srgbClr val="009900"/>
                </a:solidFill>
                <a:latin typeface="Times New Roman" pitchFamily="18" charset="0"/>
              </a:rPr>
              <a:t> </a:t>
            </a:r>
            <a:r>
              <a:rPr lang="en-US" altLang="en-US" sz="2300" b="1" dirty="0" err="1">
                <a:solidFill>
                  <a:srgbClr val="009900"/>
                </a:solidFill>
                <a:latin typeface="Times New Roman" pitchFamily="18" charset="0"/>
              </a:rPr>
              <a:t>cây</a:t>
            </a:r>
            <a:r>
              <a:rPr lang="en-US" altLang="en-US" sz="2300" b="1" dirty="0">
                <a:solidFill>
                  <a:srgbClr val="009900"/>
                </a:solidFill>
                <a:latin typeface="Times New Roman" pitchFamily="18" charset="0"/>
              </a:rPr>
              <a:t> :           </a:t>
            </a:r>
            <a:r>
              <a:rPr lang="en-US" altLang="en-US" sz="2300" b="1" dirty="0" err="1">
                <a:solidFill>
                  <a:srgbClr val="3333FF"/>
                </a:solidFill>
                <a:latin typeface="Times New Roman" pitchFamily="18" charset="0"/>
              </a:rPr>
              <a:t>Lá</a:t>
            </a:r>
            <a:r>
              <a:rPr lang="en-US" altLang="en-US" sz="2300" b="1" dirty="0">
                <a:solidFill>
                  <a:srgbClr val="3333FF"/>
                </a:solidFill>
                <a:latin typeface="Times New Roman" pitchFamily="18" charset="0"/>
              </a:rPr>
              <a:t> </a:t>
            </a:r>
            <a:r>
              <a:rPr lang="en-US" altLang="en-US" sz="2300" b="1" dirty="0" err="1">
                <a:solidFill>
                  <a:srgbClr val="3333FF"/>
                </a:solidFill>
                <a:latin typeface="Times New Roman" pitchFamily="18" charset="0"/>
              </a:rPr>
              <a:t>bàng</a:t>
            </a:r>
            <a:endParaRPr lang="en-US" altLang="en-US" sz="2300" b="1" dirty="0">
              <a:solidFill>
                <a:srgbClr val="3333FF"/>
              </a:solidFill>
              <a:latin typeface="Times New Roman" pitchFamily="18" charset="0"/>
            </a:endParaRPr>
          </a:p>
          <a:p>
            <a:pPr algn="just" eaLnBrk="1" hangingPunct="1"/>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cây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xuân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mới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nảy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trông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lửa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xanh</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hè</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ánh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sáng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xuyên</a:t>
            </a:r>
            <a:r>
              <a:rPr lang="en-US" altLang="en-US" sz="2300" b="1" dirty="0">
                <a:solidFill>
                  <a:srgbClr val="663300"/>
                </a:solidFill>
                <a:latin typeface="Times New Roman" pitchFamily="18" charset="0"/>
              </a:rPr>
              <a:t> qua </a:t>
            </a:r>
            <a:r>
              <a:rPr lang="en-US" altLang="en-US" sz="2300" b="1" dirty="0" err="1">
                <a:solidFill>
                  <a:srgbClr val="663300"/>
                </a:solidFill>
                <a:latin typeface="Times New Roman" pitchFamily="18" charset="0"/>
              </a:rPr>
              <a:t>chỉ</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còn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ngọc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bích</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ngả</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màu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lục</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là</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thu</a:t>
            </a:r>
            <a:r>
              <a:rPr lang="en-US" altLang="en-US" sz="2300" b="1" dirty="0">
                <a:solidFill>
                  <a:srgbClr val="663300"/>
                </a:solidFill>
                <a:latin typeface="Times New Roman" pitchFamily="18" charset="0"/>
              </a:rPr>
              <a:t>. Sang </a:t>
            </a:r>
            <a:r>
              <a:rPr lang="en-US" altLang="en-US" sz="2300" b="1" dirty="0" err="1">
                <a:solidFill>
                  <a:srgbClr val="663300"/>
                </a:solidFill>
                <a:latin typeface="Times New Roman" pitchFamily="18" charset="0"/>
              </a:rPr>
              <a:t>đến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cuối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của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rụng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lại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vẻ</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riêng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Những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mùa</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đỏ</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như</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đồng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thể</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nhìn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cả</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ngày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Năm</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nào</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tôi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cũng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chọn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mấy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lá</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thật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đẹp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về</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phủ</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một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lớp</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dầu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mỏng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bày</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bàn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viết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biết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nó</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gợi</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lên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liệu</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gì</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không</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Chất</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sơn</a:t>
            </a:r>
            <a:r>
              <a:rPr lang="en-US" altLang="en-US" sz="2300" b="1" dirty="0">
                <a:solidFill>
                  <a:srgbClr val="663300"/>
                </a:solidFill>
                <a:latin typeface="Times New Roman" pitchFamily="18" charset="0"/>
              </a:rPr>
              <a:t> </a:t>
            </a:r>
            <a:r>
              <a:rPr lang="en-US" altLang="en-US" sz="2300" b="1" dirty="0" err="1">
                <a:solidFill>
                  <a:srgbClr val="663300"/>
                </a:solidFill>
                <a:latin typeface="Times New Roman" pitchFamily="18" charset="0"/>
              </a:rPr>
              <a:t>mài</a:t>
            </a:r>
            <a:r>
              <a:rPr lang="en-US" altLang="en-US" sz="2300" b="1" dirty="0">
                <a:solidFill>
                  <a:srgbClr val="663300"/>
                </a:solidFill>
                <a:latin typeface="Times New Roman" pitchFamily="18" charset="0"/>
              </a:rPr>
              <a:t>.</a:t>
            </a:r>
          </a:p>
          <a:p>
            <a:pPr algn="just" eaLnBrk="1" hangingPunct="1"/>
            <a:r>
              <a:rPr lang="en-US" altLang="en-US" sz="2300" b="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lục</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Màu</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xanh</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sẫm</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pha</a:t>
            </a:r>
            <a:r>
              <a:rPr lang="en-US" altLang="en-US" sz="2300" b="1" i="1" dirty="0">
                <a:solidFill>
                  <a:srgbClr val="663300"/>
                </a:solidFill>
                <a:latin typeface="Times New Roman" pitchFamily="18" charset="0"/>
              </a:rPr>
              <a:t> </a:t>
            </a:r>
            <a:r>
              <a:rPr lang="en-US" altLang="en-US" sz="2300" b="1" i="1" dirty="0" err="1">
                <a:solidFill>
                  <a:srgbClr val="663300"/>
                </a:solidFill>
                <a:latin typeface="Times New Roman" pitchFamily="18" charset="0"/>
              </a:rPr>
              <a:t>vàng</a:t>
            </a:r>
            <a:endParaRPr lang="en-US" altLang="en-US" sz="2300" dirty="0">
              <a:solidFill>
                <a:srgbClr val="663300"/>
              </a:solidFill>
              <a:latin typeface="Times New Roman" pitchFamily="18" charset="0"/>
            </a:endParaRPr>
          </a:p>
        </p:txBody>
      </p:sp>
      <p:sp>
        <p:nvSpPr>
          <p:cNvPr id="4100" name="Text Box 9"/>
          <p:cNvSpPr txBox="1">
            <a:spLocks noChangeArrowheads="1"/>
          </p:cNvSpPr>
          <p:nvPr/>
        </p:nvSpPr>
        <p:spPr bwMode="auto">
          <a:xfrm>
            <a:off x="6477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pic>
        <p:nvPicPr>
          <p:cNvPr id="12300" name="Picture 12"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1522414"/>
            <a:ext cx="3652839"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13" descr="Hình ảnh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2414"/>
            <a:ext cx="3641725"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Hình ảnh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9" y="1560514"/>
            <a:ext cx="3663951" cy="5259387"/>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29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2301"/>
                                        </p:tgtEl>
                                        <p:attrNameLst>
                                          <p:attrName>style.visibility</p:attrName>
                                        </p:attrNameLst>
                                      </p:cBhvr>
                                      <p:to>
                                        <p:strVal val="visible"/>
                                      </p:to>
                                    </p:set>
                                    <p:animEffect transition="in" filter="box(in)">
                                      <p:cBhvr>
                                        <p:cTn id="18" dur="500"/>
                                        <p:tgtEl>
                                          <p:spTgt spid="1230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2301"/>
                                        </p:tgtEl>
                                      </p:cBhvr>
                                    </p:animEffect>
                                    <p:set>
                                      <p:cBhvr>
                                        <p:cTn id="23" dur="1" fill="hold">
                                          <p:stCondLst>
                                            <p:cond delay="499"/>
                                          </p:stCondLst>
                                        </p:cTn>
                                        <p:tgtEl>
                                          <p:spTgt spid="1230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303"/>
                                        </p:tgtEl>
                                        <p:attrNameLst>
                                          <p:attrName>style.visibility</p:attrName>
                                        </p:attrNameLst>
                                      </p:cBhvr>
                                      <p:to>
                                        <p:strVal val="visible"/>
                                      </p:to>
                                    </p:set>
                                    <p:animEffect transition="in" filter="box(in)">
                                      <p:cBhvr>
                                        <p:cTn id="28" dur="500"/>
                                        <p:tgtEl>
                                          <p:spTgt spid="123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12303"/>
                                        </p:tgtEl>
                                      </p:cBhvr>
                                    </p:animEffect>
                                    <p:set>
                                      <p:cBhvr>
                                        <p:cTn id="33" dur="1" fill="hold">
                                          <p:stCondLst>
                                            <p:cond delay="499"/>
                                          </p:stCondLst>
                                        </p:cTn>
                                        <p:tgtEl>
                                          <p:spTgt spid="1230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2300"/>
                                        </p:tgtEl>
                                        <p:attrNameLst>
                                          <p:attrName>style.visibility</p:attrName>
                                        </p:attrNameLst>
                                      </p:cBhvr>
                                      <p:to>
                                        <p:strVal val="visible"/>
                                      </p:to>
                                    </p:set>
                                    <p:animEffect transition="in" filter="box(in)">
                                      <p:cBhvr>
                                        <p:cTn id="38" dur="500"/>
                                        <p:tgtEl>
                                          <p:spTgt spid="123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nodeType="clickEffect">
                                  <p:stCondLst>
                                    <p:cond delay="0"/>
                                  </p:stCondLst>
                                  <p:childTnLst>
                                    <p:animEffect transition="out" filter="box(in)">
                                      <p:cBhvr>
                                        <p:cTn id="42" dur="500"/>
                                        <p:tgtEl>
                                          <p:spTgt spid="12300"/>
                                        </p:tgtEl>
                                      </p:cBhvr>
                                    </p:animEffect>
                                    <p:set>
                                      <p:cBhvr>
                                        <p:cTn id="43" dur="1" fill="hold">
                                          <p:stCondLst>
                                            <p:cond delay="499"/>
                                          </p:stCondLst>
                                        </p:cTn>
                                        <p:tgtEl>
                                          <p:spTgt spid="12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err="1">
                <a:latin typeface="Times New Roman" pitchFamily="18" charset="0"/>
                <a:cs typeface="Times New Roman" pitchFamily="18" charset="0"/>
              </a:rPr>
              <a:t>Cây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sồi</a:t>
            </a:r>
            <a:r>
              <a:rPr lang="en-US" sz="2000" b="1" dirty="0">
                <a:latin typeface="Times New Roman" pitchFamily="18" charset="0"/>
                <a:cs typeface="Times New Roman" pitchFamily="18" charset="0"/>
              </a:rPr>
              <a:t>: </a:t>
            </a:r>
            <a:r>
              <a:rPr lang="vi-VN" sz="2000" dirty="0"/>
              <a:t>Cây sinh sống trong khu vực từ các vĩ độ hàn đới tới khu vực nhiệt đới châu Á và châu Mỹ, có lá mọc vòng, với mép lá xẻ thùy ở nhiều loài. Hoa là kiểu đuôi sóc, ra hoa vào mùa xuân. </a:t>
            </a:r>
          </a:p>
        </p:txBody>
      </p:sp>
      <p:pic>
        <p:nvPicPr>
          <p:cNvPr id="1026" name="Picture 2" descr="Cây sồi,Quer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3403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486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14344" name="Text Box 8" descr="Parchment"/>
          <p:cNvSpPr txBox="1">
            <a:spLocks noChangeArrowheads="1"/>
          </p:cNvSpPr>
          <p:nvPr/>
        </p:nvSpPr>
        <p:spPr bwMode="auto">
          <a:xfrm>
            <a:off x="-23812" y="0"/>
            <a:ext cx="5357813" cy="6878638"/>
          </a:xfrm>
          <a:prstGeom prst="rect">
            <a:avLst/>
          </a:prstGeom>
          <a:blipFill dpi="0" rotWithShape="1">
            <a:blip r:embed="rId3"/>
            <a:srcRect/>
            <a:tile tx="0" ty="0" sx="100000" sy="100000" flip="none" algn="tl"/>
          </a:blipFill>
          <a:ln w="57150">
            <a:solidFill>
              <a:srgbClr val="3333FF"/>
            </a:solidFill>
            <a:miter lim="800000"/>
            <a:headEnd/>
            <a:tailEnd/>
          </a:ln>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2100" b="1" dirty="0">
                <a:solidFill>
                  <a:srgbClr val="663300"/>
                </a:solidFill>
                <a:latin typeface="Times New Roman" pitchFamily="18" charset="0"/>
              </a:rPr>
              <a:t>b/ </a:t>
            </a:r>
            <a:r>
              <a:rPr lang="en-US" altLang="en-US" sz="2100" b="1" dirty="0" err="1">
                <a:solidFill>
                  <a:srgbClr val="663300"/>
                </a:solidFill>
                <a:latin typeface="Times New Roman" pitchFamily="18" charset="0"/>
              </a:rPr>
              <a:t>Tả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thân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gốc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endParaRPr lang="en-US" altLang="en-US" sz="2100" b="1" dirty="0">
              <a:solidFill>
                <a:srgbClr val="663300"/>
              </a:solidFill>
              <a:latin typeface="Times New Roman" pitchFamily="18" charset="0"/>
            </a:endParaRPr>
          </a:p>
          <a:p>
            <a:pPr algn="ctr" eaLnBrk="1" hangingPunct="1"/>
            <a:r>
              <a:rPr lang="en-US" altLang="en-US" sz="2100" b="1" dirty="0" err="1">
                <a:solidFill>
                  <a:srgbClr val="FF0000"/>
                </a:solidFill>
                <a:latin typeface="Times New Roman" pitchFamily="18" charset="0"/>
              </a:rPr>
              <a:t>Cây</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sồi</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già</a:t>
            </a:r>
            <a:endParaRPr lang="en-US" altLang="en-US" sz="2100" b="1" dirty="0">
              <a:solidFill>
                <a:srgbClr val="FF0000"/>
              </a:solidFill>
              <a:latin typeface="Times New Roman" pitchFamily="18" charset="0"/>
            </a:endParaRPr>
          </a:p>
          <a:p>
            <a:pPr algn="just" eaLnBrk="1" hangingPunct="1"/>
            <a:r>
              <a:rPr lang="en-US" altLang="en-US" sz="2100" dirty="0">
                <a:solidFill>
                  <a:srgbClr val="663300"/>
                </a:solidFill>
                <a:latin typeface="Times New Roman" pitchFamily="18" charset="0"/>
              </a:rPr>
              <a:t>     </a:t>
            </a:r>
            <a:r>
              <a:rPr lang="en-US" altLang="en-US" sz="2100" b="1" dirty="0" err="1">
                <a:solidFill>
                  <a:srgbClr val="663300"/>
                </a:solidFill>
                <a:latin typeface="Times New Roman" pitchFamily="18" charset="0"/>
              </a:rPr>
              <a:t>Bên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vệ</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đường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sừng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một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sồi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một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sồi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lớn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hai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người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ôm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không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xuể</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cành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lẽ</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phải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gãy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từ</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lâu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vỏ</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nứt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nẻ</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đầy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vết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sẹo</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Với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cánh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tay</a:t>
            </a:r>
            <a:r>
              <a:rPr lang="en-US" altLang="en-US" sz="2100" b="1" dirty="0">
                <a:solidFill>
                  <a:srgbClr val="663300"/>
                </a:solidFill>
                <a:latin typeface="Times New Roman" pitchFamily="18" charset="0"/>
              </a:rPr>
              <a:t> to </a:t>
            </a:r>
            <a:r>
              <a:rPr lang="en-US" altLang="en-US" sz="2100" b="1" dirty="0" err="1">
                <a:solidFill>
                  <a:srgbClr val="663300"/>
                </a:solidFill>
                <a:latin typeface="Times New Roman" pitchFamily="18" charset="0"/>
              </a:rPr>
              <a:t>xù</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xì</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không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đối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với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ngón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tay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quều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quào</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xoè</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rộng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như</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một</a:t>
            </a:r>
            <a:r>
              <a:rPr lang="en-US" altLang="en-US" sz="2100" b="1" dirty="0">
                <a:solidFill>
                  <a:srgbClr val="663300"/>
                </a:solidFill>
                <a:latin typeface="Times New Roman" pitchFamily="18" charset="0"/>
              </a:rPr>
              <a:t> con </a:t>
            </a:r>
            <a:r>
              <a:rPr lang="en-US" altLang="en-US" sz="2100" b="1" dirty="0" err="1">
                <a:solidFill>
                  <a:srgbClr val="663300"/>
                </a:solidFill>
                <a:latin typeface="Times New Roman" pitchFamily="18" charset="0"/>
              </a:rPr>
              <a:t>quái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vật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nua</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cau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khinh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khỉnh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đứng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giữa</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đám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bạch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dương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tươi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cười</a:t>
            </a:r>
            <a:r>
              <a:rPr lang="en-US" altLang="en-US" sz="2100" b="1" dirty="0">
                <a:solidFill>
                  <a:srgbClr val="663300"/>
                </a:solidFill>
                <a:latin typeface="Times New Roman" pitchFamily="18" charset="0"/>
              </a:rPr>
              <a:t>.</a:t>
            </a:r>
          </a:p>
          <a:p>
            <a:pPr algn="just" eaLnBrk="1" hangingPunct="1"/>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Bấy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giờ</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đầu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tháng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sáu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Mới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sau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một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tháng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sồi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thay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đổi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hẳn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toả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rộng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thành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vòm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lá</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xum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xuê</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xanh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tốt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thẫm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màu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đang</a:t>
            </a:r>
            <a:r>
              <a:rPr lang="en-US" altLang="en-US" sz="2100" b="1" dirty="0">
                <a:solidFill>
                  <a:srgbClr val="663300"/>
                </a:solidFill>
                <a:latin typeface="Times New Roman" pitchFamily="18" charset="0"/>
              </a:rPr>
              <a:t> say </a:t>
            </a:r>
            <a:r>
              <a:rPr lang="en-US" altLang="en-US" sz="2100" b="1" dirty="0" err="1">
                <a:solidFill>
                  <a:srgbClr val="663300"/>
                </a:solidFill>
                <a:latin typeface="Times New Roman" pitchFamily="18" charset="0"/>
              </a:rPr>
              <a:t>sưa</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ngất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khẽ</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đung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đưa</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trong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chiều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Không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còn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thấy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ngón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tay</a:t>
            </a:r>
            <a:r>
              <a:rPr lang="en-US" altLang="en-US" sz="2100" b="1" dirty="0">
                <a:solidFill>
                  <a:srgbClr val="663300"/>
                </a:solidFill>
                <a:latin typeface="Times New Roman" pitchFamily="18" charset="0"/>
              </a:rPr>
              <a:t> co </a:t>
            </a:r>
            <a:r>
              <a:rPr lang="en-US" altLang="en-US" sz="2100" b="1" dirty="0" err="1">
                <a:solidFill>
                  <a:srgbClr val="663300"/>
                </a:solidFill>
                <a:latin typeface="Times New Roman" pitchFamily="18" charset="0"/>
              </a:rPr>
              <a:t>quắp</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vết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sẹo</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vẻ</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ngờ</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vực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buồn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rầu</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trước</a:t>
            </a:r>
            <a:r>
              <a:rPr lang="en-US" altLang="en-US" sz="2100" b="1" dirty="0">
                <a:solidFill>
                  <a:srgbClr val="663300"/>
                </a:solidFill>
                <a:latin typeface="Times New Roman" pitchFamily="18" charset="0"/>
              </a:rPr>
              <a:t> kia. </a:t>
            </a:r>
            <a:r>
              <a:rPr lang="en-US" altLang="en-US" sz="2100" b="1" dirty="0" err="1">
                <a:solidFill>
                  <a:srgbClr val="663300"/>
                </a:solidFill>
                <a:latin typeface="Times New Roman" pitchFamily="18" charset="0"/>
              </a:rPr>
              <a:t>Xuyên</a:t>
            </a:r>
            <a:r>
              <a:rPr lang="en-US" altLang="en-US" sz="2100" b="1" dirty="0">
                <a:solidFill>
                  <a:srgbClr val="663300"/>
                </a:solidFill>
                <a:latin typeface="Times New Roman" pitchFamily="18" charset="0"/>
              </a:rPr>
              <a:t> qua </a:t>
            </a:r>
            <a:r>
              <a:rPr lang="en-US" altLang="en-US" sz="2100" b="1" dirty="0" err="1">
                <a:solidFill>
                  <a:srgbClr val="663300"/>
                </a:solidFill>
                <a:latin typeface="Times New Roman" pitchFamily="18" charset="0"/>
              </a:rPr>
              <a:t>lớp</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vỏ</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cứng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hàng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thế</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kỉ</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những</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khóm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lá</a:t>
            </a:r>
            <a:r>
              <a:rPr lang="en-US" altLang="en-US" sz="2100" b="1" dirty="0">
                <a:solidFill>
                  <a:srgbClr val="663300"/>
                </a:solidFill>
                <a:latin typeface="Times New Roman" pitchFamily="18" charset="0"/>
              </a:rPr>
              <a:t> non </a:t>
            </a:r>
            <a:r>
              <a:rPr lang="en-US" altLang="en-US" sz="2100" b="1" dirty="0" err="1">
                <a:solidFill>
                  <a:srgbClr val="663300"/>
                </a:solidFill>
                <a:latin typeface="Times New Roman" pitchFamily="18" charset="0"/>
              </a:rPr>
              <a:t>xanh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tươi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đâm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thẳng</a:t>
            </a:r>
            <a:r>
              <a:rPr lang="en-US" altLang="en-US" sz="2100" b="1" dirty="0">
                <a:solidFill>
                  <a:srgbClr val="663300"/>
                </a:solidFill>
                <a:latin typeface="Times New Roman" pitchFamily="18" charset="0"/>
              </a:rPr>
              <a:t> ra </a:t>
            </a:r>
            <a:r>
              <a:rPr lang="en-US" altLang="en-US" sz="2100" b="1" dirty="0" err="1">
                <a:solidFill>
                  <a:srgbClr val="663300"/>
                </a:solidFill>
                <a:latin typeface="Times New Roman" pitchFamily="18" charset="0"/>
              </a:rPr>
              <a:t>ngoài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Thật</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khó</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lòng</a:t>
            </a:r>
            <a:r>
              <a:rPr lang="en-US" altLang="en-US" sz="2100" b="1" dirty="0">
                <a:solidFill>
                  <a:srgbClr val="663300"/>
                </a:solidFill>
                <a:latin typeface="Times New Roman" pitchFamily="18" charset="0"/>
              </a:rPr>
              <a:t> tin </a:t>
            </a:r>
            <a:r>
              <a:rPr lang="en-US" altLang="en-US" sz="2100" b="1" dirty="0" err="1">
                <a:solidFill>
                  <a:srgbClr val="663300"/>
                </a:solidFill>
                <a:latin typeface="Times New Roman" pitchFamily="18" charset="0"/>
              </a:rPr>
              <a:t>được</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chính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cây</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sồi</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già</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cằn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cỗi</a:t>
            </a:r>
            <a:r>
              <a:rPr lang="en-US" altLang="en-US" sz="2100" b="1" dirty="0">
                <a:solidFill>
                  <a:srgbClr val="663300"/>
                </a:solidFill>
                <a:latin typeface="Times New Roman" pitchFamily="18" charset="0"/>
              </a:rPr>
              <a:t> kia </a:t>
            </a:r>
            <a:r>
              <a:rPr lang="en-US" altLang="en-US" sz="2100" b="1" dirty="0" err="1">
                <a:solidFill>
                  <a:srgbClr val="663300"/>
                </a:solidFill>
                <a:latin typeface="Times New Roman" pitchFamily="18" charset="0"/>
              </a:rPr>
              <a:t>đã</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sinh</a:t>
            </a:r>
            <a:r>
              <a:rPr lang="en-US" altLang="en-US" sz="2100" b="1" dirty="0">
                <a:solidFill>
                  <a:srgbClr val="663300"/>
                </a:solidFill>
                <a:latin typeface="Times New Roman" pitchFamily="18" charset="0"/>
              </a:rPr>
              <a:t> ra </a:t>
            </a:r>
            <a:r>
              <a:rPr lang="en-US" altLang="en-US" sz="2100" b="1" dirty="0" err="1">
                <a:solidFill>
                  <a:srgbClr val="663300"/>
                </a:solidFill>
                <a:latin typeface="Times New Roman" pitchFamily="18" charset="0"/>
              </a:rPr>
              <a:t>chùm</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lá</a:t>
            </a:r>
            <a:r>
              <a:rPr lang="en-US" altLang="en-US" sz="2100" b="1" dirty="0">
                <a:solidFill>
                  <a:srgbClr val="663300"/>
                </a:solidFill>
                <a:latin typeface="Times New Roman" pitchFamily="18" charset="0"/>
              </a:rPr>
              <a:t> non </a:t>
            </a:r>
            <a:r>
              <a:rPr lang="en-US" altLang="en-US" sz="2100" b="1" dirty="0" err="1">
                <a:solidFill>
                  <a:srgbClr val="663300"/>
                </a:solidFill>
                <a:latin typeface="Times New Roman" pitchFamily="18" charset="0"/>
              </a:rPr>
              <a:t>xanh</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mơn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mởn</a:t>
            </a:r>
            <a:r>
              <a:rPr lang="en-US" altLang="en-US" sz="2100" b="1" dirty="0">
                <a:solidFill>
                  <a:srgbClr val="663300"/>
                </a:solidFill>
                <a:latin typeface="Times New Roman" pitchFamily="18" charset="0"/>
              </a:rPr>
              <a:t> </a:t>
            </a:r>
            <a:r>
              <a:rPr lang="en-US" altLang="en-US" sz="2100" b="1" dirty="0" err="1">
                <a:solidFill>
                  <a:srgbClr val="663300"/>
                </a:solidFill>
                <a:latin typeface="Times New Roman" pitchFamily="18" charset="0"/>
              </a:rPr>
              <a:t>ấy</a:t>
            </a:r>
            <a:r>
              <a:rPr lang="en-US" altLang="en-US" sz="2100" b="1" dirty="0">
                <a:solidFill>
                  <a:srgbClr val="663300"/>
                </a:solidFill>
                <a:latin typeface="Times New Roman" pitchFamily="18" charset="0"/>
              </a:rPr>
              <a:t>.</a:t>
            </a:r>
          </a:p>
        </p:txBody>
      </p:sp>
      <p:pic>
        <p:nvPicPr>
          <p:cNvPr id="6" name="Picture 2" descr="Cây sồi,Quer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09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3330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953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endParaRPr lang="en-US" altLang="en-US" i="1">
              <a:solidFill>
                <a:schemeClr val="accent2"/>
              </a:solidFill>
              <a:latin typeface=".VnArial" pitchFamily="34" charset="0"/>
            </a:endParaRPr>
          </a:p>
        </p:txBody>
      </p:sp>
      <p:sp>
        <p:nvSpPr>
          <p:cNvPr id="6147" name="Rectangle 6"/>
          <p:cNvSpPr>
            <a:spLocks noChangeArrowheads="1"/>
          </p:cNvSpPr>
          <p:nvPr/>
        </p:nvSpPr>
        <p:spPr bwMode="auto">
          <a:xfrm>
            <a:off x="0" y="0"/>
            <a:ext cx="9144000"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400" b="1" u="sng">
                <a:solidFill>
                  <a:srgbClr val="FF0066"/>
                </a:solidFill>
                <a:latin typeface="Times New Roman" pitchFamily="18" charset="0"/>
              </a:rPr>
              <a:t>Bài </a:t>
            </a:r>
            <a:r>
              <a:rPr lang="en-US" altLang="en-US" sz="2200" b="1" u="sng">
                <a:solidFill>
                  <a:srgbClr val="FF0066"/>
                </a:solidFill>
                <a:latin typeface="Times New Roman" pitchFamily="18" charset="0"/>
              </a:rPr>
              <a:t>1</a:t>
            </a:r>
            <a:r>
              <a:rPr lang="en-US" altLang="en-US" sz="2200" b="1">
                <a:solidFill>
                  <a:srgbClr val="FF0066"/>
                </a:solidFill>
                <a:latin typeface="Times New Roman" pitchFamily="18" charset="0"/>
              </a:rPr>
              <a:t> : C</a:t>
            </a:r>
            <a:r>
              <a:rPr lang="en-US" altLang="en-US" sz="2200" b="1">
                <a:solidFill>
                  <a:srgbClr val="CC0066"/>
                </a:solidFill>
                <a:latin typeface="Times New Roman" pitchFamily="18" charset="0"/>
              </a:rPr>
              <a:t>ách tả của tác giả trong mỗi đoạn văn có gì đáng chú ý? (</a:t>
            </a:r>
            <a:r>
              <a:rPr lang="en-US" altLang="en-US" b="1" i="1">
                <a:solidFill>
                  <a:srgbClr val="0000FF"/>
                </a:solidFill>
                <a:latin typeface="Times New Roman" pitchFamily="18" charset="0"/>
              </a:rPr>
              <a:t>tác giả tả bộ phận nào của cây, tả theo trình tự nào, tìm hình ảnh so sánh và nhân hóa</a:t>
            </a:r>
            <a:r>
              <a:rPr lang="en-US" altLang="en-US" sz="2200" b="1">
                <a:solidFill>
                  <a:srgbClr val="0000FF"/>
                </a:solidFill>
                <a:latin typeface="Times New Roman" pitchFamily="18" charset="0"/>
              </a:rPr>
              <a:t>?)</a:t>
            </a:r>
          </a:p>
          <a:p>
            <a:pPr eaLnBrk="1" hangingPunct="1">
              <a:spcBef>
                <a:spcPct val="50000"/>
              </a:spcBef>
            </a:pPr>
            <a:endParaRPr lang="en-US" altLang="en-US" sz="2200" b="1">
              <a:solidFill>
                <a:srgbClr val="0000FF"/>
              </a:solidFill>
              <a:latin typeface="Times New Roman" pitchFamily="18" charset="0"/>
            </a:endParaRPr>
          </a:p>
        </p:txBody>
      </p:sp>
      <p:sp>
        <p:nvSpPr>
          <p:cNvPr id="6148" name="Rectangle 7"/>
          <p:cNvSpPr>
            <a:spLocks noChangeArrowheads="1"/>
          </p:cNvSpPr>
          <p:nvPr/>
        </p:nvSpPr>
        <p:spPr bwMode="auto">
          <a:xfrm>
            <a:off x="0" y="685800"/>
            <a:ext cx="3733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100" b="1" dirty="0" err="1">
                <a:solidFill>
                  <a:srgbClr val="FF0000"/>
                </a:solidFill>
                <a:latin typeface="Times New Roman" pitchFamily="18" charset="0"/>
              </a:rPr>
              <a:t>Lá</a:t>
            </a:r>
            <a:r>
              <a:rPr lang="en-US" altLang="en-US" sz="2100" b="1" dirty="0">
                <a:solidFill>
                  <a:srgbClr val="FF0000"/>
                </a:solidFill>
                <a:latin typeface="Times New Roman" pitchFamily="18" charset="0"/>
              </a:rPr>
              <a:t> </a:t>
            </a:r>
            <a:r>
              <a:rPr lang="en-US" altLang="en-US" sz="2100" b="1" dirty="0" err="1">
                <a:solidFill>
                  <a:srgbClr val="FF0000"/>
                </a:solidFill>
                <a:latin typeface="Times New Roman" pitchFamily="18" charset="0"/>
              </a:rPr>
              <a:t>bàng</a:t>
            </a:r>
            <a:endParaRPr lang="en-US" altLang="en-US" sz="2100" b="1" dirty="0">
              <a:solidFill>
                <a:srgbClr val="FF0000"/>
              </a:solidFill>
              <a:latin typeface="Times New Roman" pitchFamily="18" charset="0"/>
            </a:endParaRPr>
          </a:p>
          <a:p>
            <a:pPr algn="just" eaLnBrk="1" hangingPunct="1"/>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cây</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xuân</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mới</a:t>
            </a:r>
            <a:r>
              <a:rPr lang="en-US" altLang="en-US" sz="2100" b="1" dirty="0">
                <a:latin typeface="Times New Roman" pitchFamily="18" charset="0"/>
              </a:rPr>
              <a:t> </a:t>
            </a:r>
            <a:r>
              <a:rPr lang="en-US" altLang="en-US" sz="2100" b="1" dirty="0" err="1">
                <a:latin typeface="Times New Roman" pitchFamily="18" charset="0"/>
              </a:rPr>
              <a:t>nảy</a:t>
            </a:r>
            <a:r>
              <a:rPr lang="en-US" altLang="en-US" sz="2100" b="1" dirty="0">
                <a:latin typeface="Times New Roman" pitchFamily="18" charset="0"/>
              </a:rPr>
              <a:t> </a:t>
            </a:r>
            <a:r>
              <a:rPr lang="en-US" altLang="en-US" sz="2100" b="1" dirty="0" err="1">
                <a:latin typeface="Times New Roman" pitchFamily="18" charset="0"/>
              </a:rPr>
              <a:t>trông</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ngọn</a:t>
            </a:r>
            <a:r>
              <a:rPr lang="en-US" altLang="en-US" sz="2100" b="1" dirty="0">
                <a:latin typeface="Times New Roman" pitchFamily="18" charset="0"/>
              </a:rPr>
              <a:t> </a:t>
            </a:r>
            <a:r>
              <a:rPr lang="en-US" altLang="en-US" sz="2100" b="1" dirty="0" err="1">
                <a:latin typeface="Times New Roman" pitchFamily="18" charset="0"/>
              </a:rPr>
              <a:t>lửa</a:t>
            </a:r>
            <a:r>
              <a:rPr lang="en-US" altLang="en-US" sz="2100" b="1" dirty="0">
                <a:latin typeface="Times New Roman" pitchFamily="18" charset="0"/>
              </a:rPr>
              <a:t> </a:t>
            </a:r>
            <a:r>
              <a:rPr lang="en-US" altLang="en-US" sz="2100" b="1" dirty="0" err="1">
                <a:latin typeface="Times New Roman" pitchFamily="18" charset="0"/>
              </a:rPr>
              <a:t>xanh</a:t>
            </a:r>
            <a:r>
              <a:rPr lang="en-US" altLang="en-US" sz="2100" b="1" dirty="0">
                <a:latin typeface="Times New Roman" pitchFamily="18" charset="0"/>
              </a:rPr>
              <a:t>. Sang </a:t>
            </a:r>
            <a:r>
              <a:rPr lang="en-US" altLang="en-US" sz="2100" b="1" dirty="0" err="1">
                <a:latin typeface="Times New Roman" pitchFamily="18" charset="0"/>
              </a:rPr>
              <a:t>hè</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dày</a:t>
            </a:r>
            <a:r>
              <a:rPr lang="en-US" altLang="en-US" sz="2100" b="1" dirty="0">
                <a:latin typeface="Times New Roman" pitchFamily="18" charset="0"/>
              </a:rPr>
              <a:t>, </a:t>
            </a:r>
            <a:r>
              <a:rPr lang="en-US" altLang="en-US" sz="2100" b="1" dirty="0" err="1">
                <a:latin typeface="Times New Roman" pitchFamily="18" charset="0"/>
              </a:rPr>
              <a:t>ánh</a:t>
            </a:r>
            <a:r>
              <a:rPr lang="en-US" altLang="en-US" sz="2100" b="1" dirty="0">
                <a:latin typeface="Times New Roman" pitchFamily="18" charset="0"/>
              </a:rPr>
              <a:t> </a:t>
            </a:r>
            <a:r>
              <a:rPr lang="en-US" altLang="en-US" sz="2100" b="1" dirty="0" err="1">
                <a:latin typeface="Times New Roman" pitchFamily="18" charset="0"/>
              </a:rPr>
              <a:t>sáng</a:t>
            </a:r>
            <a:r>
              <a:rPr lang="en-US" altLang="en-US" sz="2100" b="1" dirty="0">
                <a:latin typeface="Times New Roman" pitchFamily="18" charset="0"/>
              </a:rPr>
              <a:t> </a:t>
            </a:r>
            <a:r>
              <a:rPr lang="en-US" altLang="en-US" sz="2100" b="1" dirty="0" err="1">
                <a:latin typeface="Times New Roman" pitchFamily="18" charset="0"/>
              </a:rPr>
              <a:t>xuyên</a:t>
            </a:r>
            <a:r>
              <a:rPr lang="en-US" altLang="en-US" sz="2100" b="1" dirty="0">
                <a:latin typeface="Times New Roman" pitchFamily="18" charset="0"/>
              </a:rPr>
              <a:t> qua </a:t>
            </a:r>
            <a:r>
              <a:rPr lang="en-US" altLang="en-US" sz="2100" b="1" dirty="0" err="1">
                <a:latin typeface="Times New Roman" pitchFamily="18" charset="0"/>
              </a:rPr>
              <a:t>chỉ</a:t>
            </a:r>
            <a:r>
              <a:rPr lang="en-US" altLang="en-US" sz="2100" b="1" dirty="0">
                <a:latin typeface="Times New Roman" pitchFamily="18" charset="0"/>
              </a:rPr>
              <a:t> </a:t>
            </a:r>
            <a:r>
              <a:rPr lang="en-US" altLang="en-US" sz="2100" b="1" dirty="0" err="1">
                <a:latin typeface="Times New Roman" pitchFamily="18" charset="0"/>
              </a:rPr>
              <a:t>còn</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ngọc</a:t>
            </a:r>
            <a:r>
              <a:rPr lang="en-US" altLang="en-US" sz="2100" b="1" dirty="0">
                <a:latin typeface="Times New Roman" pitchFamily="18" charset="0"/>
              </a:rPr>
              <a:t> </a:t>
            </a:r>
            <a:r>
              <a:rPr lang="en-US" altLang="en-US" sz="2100" b="1" dirty="0" err="1">
                <a:latin typeface="Times New Roman" pitchFamily="18" charset="0"/>
              </a:rPr>
              <a:t>bích</a:t>
            </a:r>
            <a:r>
              <a:rPr lang="en-US" altLang="en-US" sz="2100" b="1" dirty="0">
                <a:latin typeface="Times New Roman" pitchFamily="18" charset="0"/>
              </a:rPr>
              <a:t>. Khi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ngả</a:t>
            </a:r>
            <a:r>
              <a:rPr lang="en-US" altLang="en-US" sz="2100" b="1" dirty="0">
                <a:latin typeface="Times New Roman" pitchFamily="18" charset="0"/>
              </a:rPr>
              <a:t> sang </a:t>
            </a:r>
            <a:r>
              <a:rPr lang="en-US" altLang="en-US" sz="2100" b="1" dirty="0" err="1">
                <a:latin typeface="Times New Roman" pitchFamily="18" charset="0"/>
              </a:rPr>
              <a:t>màu</a:t>
            </a:r>
            <a:r>
              <a:rPr lang="en-US" altLang="en-US" sz="2100" b="1" dirty="0">
                <a:latin typeface="Times New Roman" pitchFamily="18" charset="0"/>
              </a:rPr>
              <a:t> </a:t>
            </a:r>
            <a:r>
              <a:rPr lang="en-US" altLang="en-US" sz="2100" b="1" dirty="0" err="1">
                <a:latin typeface="Times New Roman" pitchFamily="18" charset="0"/>
              </a:rPr>
              <a:t>lục</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là</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thu</a:t>
            </a:r>
            <a:r>
              <a:rPr lang="en-US" altLang="en-US" sz="2100" b="1" dirty="0">
                <a:latin typeface="Times New Roman" pitchFamily="18" charset="0"/>
              </a:rPr>
              <a:t>. Sang </a:t>
            </a:r>
            <a:r>
              <a:rPr lang="en-US" altLang="en-US" sz="2100" b="1" dirty="0" err="1">
                <a:latin typeface="Times New Roman" pitchFamily="18" charset="0"/>
              </a:rPr>
              <a:t>đến</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cuối</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của</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rụng</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vẻ</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riêng</a:t>
            </a:r>
            <a:r>
              <a:rPr lang="en-US" altLang="en-US" sz="2100" b="1" dirty="0">
                <a:latin typeface="Times New Roman" pitchFamily="18" charset="0"/>
              </a:rPr>
              <a:t>. </a:t>
            </a:r>
            <a:r>
              <a:rPr lang="en-US" altLang="en-US" sz="2100" b="1" dirty="0" err="1">
                <a:latin typeface="Times New Roman" pitchFamily="18" charset="0"/>
              </a:rPr>
              <a:t>Những</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bàng</a:t>
            </a:r>
            <a:r>
              <a:rPr lang="en-US" altLang="en-US" sz="2100" b="1" dirty="0">
                <a:latin typeface="Times New Roman" pitchFamily="18" charset="0"/>
              </a:rPr>
              <a:t> </a:t>
            </a:r>
            <a:r>
              <a:rPr lang="en-US" altLang="en-US" sz="2100" b="1" dirty="0" err="1">
                <a:latin typeface="Times New Roman" pitchFamily="18" charset="0"/>
              </a:rPr>
              <a:t>mùa</a:t>
            </a:r>
            <a:r>
              <a:rPr lang="en-US" altLang="en-US" sz="2100" b="1" dirty="0">
                <a:latin typeface="Times New Roman" pitchFamily="18" charset="0"/>
              </a:rPr>
              <a:t> </a:t>
            </a:r>
            <a:r>
              <a:rPr lang="en-US" altLang="en-US" sz="2100" b="1" dirty="0" err="1">
                <a:latin typeface="Times New Roman" pitchFamily="18" charset="0"/>
              </a:rPr>
              <a:t>đông</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t>
            </a:r>
            <a:r>
              <a:rPr lang="en-US" altLang="en-US" sz="2100" b="1" dirty="0" err="1">
                <a:latin typeface="Times New Roman" pitchFamily="18" charset="0"/>
              </a:rPr>
              <a:t>như</a:t>
            </a:r>
            <a:r>
              <a:rPr lang="en-US" altLang="en-US" sz="2100" b="1" dirty="0">
                <a:latin typeface="Times New Roman" pitchFamily="18" charset="0"/>
              </a:rPr>
              <a:t> </a:t>
            </a:r>
            <a:r>
              <a:rPr lang="en-US" altLang="en-US" sz="2100" b="1" dirty="0" err="1">
                <a:latin typeface="Times New Roman" pitchFamily="18" charset="0"/>
              </a:rPr>
              <a:t>đồng</a:t>
            </a:r>
            <a:r>
              <a:rPr lang="en-US" altLang="en-US" sz="2100" b="1" dirty="0">
                <a:latin typeface="Times New Roman" pitchFamily="18" charset="0"/>
              </a:rPr>
              <a:t> </a:t>
            </a:r>
            <a:r>
              <a:rPr lang="en-US" altLang="en-US" sz="2100" b="1" dirty="0" err="1">
                <a:latin typeface="Times New Roman" pitchFamily="18" charset="0"/>
              </a:rPr>
              <a:t>ấy</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thể</a:t>
            </a:r>
            <a:r>
              <a:rPr lang="en-US" altLang="en-US" sz="2100" b="1" dirty="0">
                <a:latin typeface="Times New Roman" pitchFamily="18" charset="0"/>
              </a:rPr>
              <a:t> </a:t>
            </a:r>
            <a:r>
              <a:rPr lang="en-US" altLang="en-US" sz="2100" b="1" dirty="0" err="1">
                <a:latin typeface="Times New Roman" pitchFamily="18" charset="0"/>
              </a:rPr>
              <a:t>nhìn</a:t>
            </a:r>
            <a:r>
              <a:rPr lang="en-US" altLang="en-US" sz="2100" b="1" dirty="0">
                <a:latin typeface="Times New Roman" pitchFamily="18" charset="0"/>
              </a:rPr>
              <a:t> </a:t>
            </a:r>
            <a:r>
              <a:rPr lang="en-US" altLang="en-US" sz="2100" b="1" dirty="0" err="1">
                <a:latin typeface="Times New Roman" pitchFamily="18" charset="0"/>
              </a:rPr>
              <a:t>cả</a:t>
            </a:r>
            <a:r>
              <a:rPr lang="en-US" altLang="en-US" sz="2100" b="1" dirty="0">
                <a:latin typeface="Times New Roman" pitchFamily="18" charset="0"/>
              </a:rPr>
              <a:t> </a:t>
            </a:r>
            <a:r>
              <a:rPr lang="en-US" altLang="en-US" sz="2100" b="1" dirty="0" err="1">
                <a:latin typeface="Times New Roman" pitchFamily="18" charset="0"/>
              </a:rPr>
              <a:t>ngày</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chán</a:t>
            </a:r>
            <a:r>
              <a:rPr lang="en-US" altLang="en-US" sz="2100" b="1" dirty="0">
                <a:latin typeface="Times New Roman" pitchFamily="18" charset="0"/>
              </a:rPr>
              <a:t>.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nào</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t>
            </a:r>
            <a:r>
              <a:rPr lang="en-US" altLang="en-US" sz="2100" b="1" dirty="0" err="1">
                <a:latin typeface="Times New Roman" pitchFamily="18" charset="0"/>
              </a:rPr>
              <a:t>cũng</a:t>
            </a:r>
            <a:r>
              <a:rPr lang="en-US" altLang="en-US" sz="2100" b="1" dirty="0">
                <a:latin typeface="Times New Roman" pitchFamily="18" charset="0"/>
              </a:rPr>
              <a:t> </a:t>
            </a:r>
            <a:r>
              <a:rPr lang="en-US" altLang="en-US" sz="2100" b="1" dirty="0" err="1">
                <a:latin typeface="Times New Roman" pitchFamily="18" charset="0"/>
              </a:rPr>
              <a:t>chọn</a:t>
            </a:r>
            <a:r>
              <a:rPr lang="en-US" altLang="en-US" sz="2100" b="1" dirty="0">
                <a:latin typeface="Times New Roman" pitchFamily="18" charset="0"/>
              </a:rPr>
              <a:t> </a:t>
            </a:r>
            <a:r>
              <a:rPr lang="en-US" altLang="en-US" sz="2100" b="1" dirty="0" err="1">
                <a:latin typeface="Times New Roman" pitchFamily="18" charset="0"/>
              </a:rPr>
              <a:t>lấy</a:t>
            </a:r>
            <a:r>
              <a:rPr lang="en-US" altLang="en-US" sz="2100" b="1" dirty="0">
                <a:latin typeface="Times New Roman" pitchFamily="18" charset="0"/>
              </a:rPr>
              <a:t> </a:t>
            </a:r>
            <a:r>
              <a:rPr lang="en-US" altLang="en-US" sz="2100" b="1" dirty="0" err="1">
                <a:latin typeface="Times New Roman" pitchFamily="18" charset="0"/>
              </a:rPr>
              <a:t>mấy</a:t>
            </a:r>
            <a:r>
              <a:rPr lang="en-US" altLang="en-US" sz="2100" b="1" dirty="0">
                <a:latin typeface="Times New Roman" pitchFamily="18" charset="0"/>
              </a:rPr>
              <a:t> </a:t>
            </a:r>
            <a:r>
              <a:rPr lang="en-US" altLang="en-US" sz="2100" b="1" dirty="0" err="1">
                <a:latin typeface="Times New Roman" pitchFamily="18" charset="0"/>
              </a:rPr>
              <a:t>lá</a:t>
            </a:r>
            <a:r>
              <a:rPr lang="en-US" altLang="en-US" sz="2100" b="1" dirty="0">
                <a:latin typeface="Times New Roman" pitchFamily="18" charset="0"/>
              </a:rPr>
              <a:t> </a:t>
            </a:r>
            <a:r>
              <a:rPr lang="en-US" altLang="en-US" sz="2100" b="1" dirty="0" err="1">
                <a:latin typeface="Times New Roman" pitchFamily="18" charset="0"/>
              </a:rPr>
              <a:t>thật</a:t>
            </a:r>
            <a:r>
              <a:rPr lang="en-US" altLang="en-US" sz="2100" b="1" dirty="0">
                <a:latin typeface="Times New Roman" pitchFamily="18" charset="0"/>
              </a:rPr>
              <a:t> </a:t>
            </a:r>
            <a:r>
              <a:rPr lang="en-US" altLang="en-US" sz="2100" b="1" dirty="0" err="1">
                <a:latin typeface="Times New Roman" pitchFamily="18" charset="0"/>
              </a:rPr>
              <a:t>đẹp</a:t>
            </a:r>
            <a:r>
              <a:rPr lang="en-US" altLang="en-US" sz="2100" b="1" dirty="0">
                <a:latin typeface="Times New Roman" pitchFamily="18" charset="0"/>
              </a:rPr>
              <a:t> </a:t>
            </a:r>
            <a:r>
              <a:rPr lang="en-US" altLang="en-US" sz="2100" b="1" dirty="0" err="1">
                <a:latin typeface="Times New Roman" pitchFamily="18" charset="0"/>
              </a:rPr>
              <a:t>về</a:t>
            </a:r>
            <a:r>
              <a:rPr lang="en-US" altLang="en-US" sz="2100" b="1" dirty="0">
                <a:latin typeface="Times New Roman" pitchFamily="18" charset="0"/>
              </a:rPr>
              <a:t> </a:t>
            </a:r>
            <a:r>
              <a:rPr lang="en-US" altLang="en-US" sz="2100" b="1" dirty="0" err="1">
                <a:latin typeface="Times New Roman" pitchFamily="18" charset="0"/>
              </a:rPr>
              <a:t>phủ</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lớp</a:t>
            </a:r>
            <a:r>
              <a:rPr lang="en-US" altLang="en-US" sz="2100" b="1" dirty="0">
                <a:latin typeface="Times New Roman" pitchFamily="18" charset="0"/>
              </a:rPr>
              <a:t> </a:t>
            </a:r>
            <a:r>
              <a:rPr lang="en-US" altLang="en-US" sz="2100" b="1" dirty="0" err="1">
                <a:latin typeface="Times New Roman" pitchFamily="18" charset="0"/>
              </a:rPr>
              <a:t>dầu</a:t>
            </a:r>
            <a:r>
              <a:rPr lang="en-US" altLang="en-US" sz="2100" b="1" dirty="0">
                <a:latin typeface="Times New Roman" pitchFamily="18" charset="0"/>
              </a:rPr>
              <a:t> </a:t>
            </a:r>
            <a:r>
              <a:rPr lang="en-US" altLang="en-US" sz="2100" b="1" dirty="0" err="1">
                <a:latin typeface="Times New Roman" pitchFamily="18" charset="0"/>
              </a:rPr>
              <a:t>mỏng</a:t>
            </a:r>
            <a:r>
              <a:rPr lang="en-US" altLang="en-US" sz="2100" b="1" dirty="0">
                <a:latin typeface="Times New Roman" pitchFamily="18" charset="0"/>
              </a:rPr>
              <a:t>, </a:t>
            </a:r>
            <a:r>
              <a:rPr lang="en-US" altLang="en-US" sz="2100" b="1" dirty="0" err="1">
                <a:latin typeface="Times New Roman" pitchFamily="18" charset="0"/>
              </a:rPr>
              <a:t>bày</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bàn</a:t>
            </a:r>
            <a:r>
              <a:rPr lang="en-US" altLang="en-US" sz="2100" b="1" dirty="0">
                <a:latin typeface="Times New Roman" pitchFamily="18" charset="0"/>
              </a:rPr>
              <a:t> </a:t>
            </a:r>
            <a:r>
              <a:rPr lang="en-US" altLang="en-US" sz="2100" b="1" dirty="0" err="1">
                <a:latin typeface="Times New Roman" pitchFamily="18" charset="0"/>
              </a:rPr>
              <a:t>viết</a:t>
            </a:r>
            <a:r>
              <a:rPr lang="en-US" altLang="en-US" sz="2100" b="1" dirty="0">
                <a:latin typeface="Times New Roman" pitchFamily="18" charset="0"/>
              </a:rPr>
              <a:t>. </a:t>
            </a:r>
            <a:r>
              <a:rPr lang="en-US" altLang="en-US" sz="2100" b="1" dirty="0" err="1">
                <a:latin typeface="Times New Roman" pitchFamily="18" charset="0"/>
              </a:rPr>
              <a:t>Bạn</a:t>
            </a:r>
            <a:r>
              <a:rPr lang="en-US" altLang="en-US" sz="2100" b="1" dirty="0">
                <a:latin typeface="Times New Roman" pitchFamily="18" charset="0"/>
              </a:rPr>
              <a:t> </a:t>
            </a:r>
            <a:r>
              <a:rPr lang="en-US" altLang="en-US" sz="2100" b="1" dirty="0" err="1">
                <a:latin typeface="Times New Roman" pitchFamily="18" charset="0"/>
              </a:rPr>
              <a:t>có</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nó</a:t>
            </a:r>
            <a:r>
              <a:rPr lang="en-US" altLang="en-US" sz="2100" b="1" dirty="0">
                <a:latin typeface="Times New Roman" pitchFamily="18" charset="0"/>
              </a:rPr>
              <a:t> </a:t>
            </a:r>
            <a:r>
              <a:rPr lang="en-US" altLang="en-US" sz="2100" b="1" dirty="0" err="1">
                <a:latin typeface="Times New Roman" pitchFamily="18" charset="0"/>
              </a:rPr>
              <a:t>gợi</a:t>
            </a:r>
            <a:r>
              <a:rPr lang="en-US" altLang="en-US" sz="2100" b="1" dirty="0">
                <a:latin typeface="Times New Roman" pitchFamily="18" charset="0"/>
              </a:rPr>
              <a:t> </a:t>
            </a:r>
            <a:r>
              <a:rPr lang="en-US" altLang="en-US" sz="2100" b="1" dirty="0" err="1">
                <a:latin typeface="Times New Roman" pitchFamily="18" charset="0"/>
              </a:rPr>
              <a:t>lên</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liệu</a:t>
            </a:r>
            <a:r>
              <a:rPr lang="en-US" altLang="en-US" sz="2100" b="1" dirty="0">
                <a:latin typeface="Times New Roman" pitchFamily="18" charset="0"/>
              </a:rPr>
              <a:t> </a:t>
            </a:r>
            <a:r>
              <a:rPr lang="en-US" altLang="en-US" sz="2100" b="1" dirty="0" err="1">
                <a:latin typeface="Times New Roman" pitchFamily="18" charset="0"/>
              </a:rPr>
              <a:t>gì</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t>
            </a:r>
            <a:r>
              <a:rPr lang="en-US" altLang="en-US" sz="2100" b="1" dirty="0" err="1">
                <a:latin typeface="Times New Roman" pitchFamily="18" charset="0"/>
              </a:rPr>
              <a:t>Chất</a:t>
            </a:r>
            <a:r>
              <a:rPr lang="en-US" altLang="en-US" sz="2100" b="1" dirty="0">
                <a:latin typeface="Times New Roman" pitchFamily="18" charset="0"/>
              </a:rPr>
              <a:t> </a:t>
            </a:r>
            <a:r>
              <a:rPr lang="en-US" altLang="en-US" sz="2100" b="1" dirty="0" err="1">
                <a:latin typeface="Times New Roman" pitchFamily="18" charset="0"/>
              </a:rPr>
              <a:t>sơn</a:t>
            </a:r>
            <a:r>
              <a:rPr lang="en-US" altLang="en-US" sz="2100" b="1" dirty="0">
                <a:latin typeface="Times New Roman" pitchFamily="18" charset="0"/>
              </a:rPr>
              <a:t> </a:t>
            </a:r>
            <a:r>
              <a:rPr lang="en-US" altLang="en-US" sz="2100" b="1" dirty="0" err="1">
                <a:latin typeface="Times New Roman" pitchFamily="18" charset="0"/>
              </a:rPr>
              <a:t>mài</a:t>
            </a:r>
            <a:r>
              <a:rPr lang="en-US" altLang="en-US" sz="2100" b="1" dirty="0">
                <a:latin typeface="Times New Roman" pitchFamily="18" charset="0"/>
              </a:rPr>
              <a:t>.</a:t>
            </a:r>
          </a:p>
          <a:p>
            <a:pPr eaLnBrk="1" hangingPunct="1"/>
            <a:endParaRPr lang="en-US" altLang="en-US" sz="2100" b="1" dirty="0">
              <a:latin typeface="Times New Roman" pitchFamily="18" charset="0"/>
            </a:endParaRPr>
          </a:p>
          <a:p>
            <a:pPr eaLnBrk="1" hangingPunct="1"/>
            <a:r>
              <a:rPr lang="en-US" altLang="en-US" sz="2100" b="1" dirty="0">
                <a:latin typeface="Times New Roman" pitchFamily="18" charset="0"/>
              </a:rPr>
              <a:t>    </a:t>
            </a:r>
          </a:p>
        </p:txBody>
      </p:sp>
      <p:sp>
        <p:nvSpPr>
          <p:cNvPr id="6149" name="Rectangle 8"/>
          <p:cNvSpPr>
            <a:spLocks noChangeArrowheads="1"/>
          </p:cNvSpPr>
          <p:nvPr/>
        </p:nvSpPr>
        <p:spPr bwMode="auto">
          <a:xfrm>
            <a:off x="3733800" y="685801"/>
            <a:ext cx="5410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dirty="0" err="1">
                <a:solidFill>
                  <a:srgbClr val="FF0000"/>
                </a:solidFill>
                <a:latin typeface="Times New Roman" pitchFamily="18" charset="0"/>
              </a:rPr>
              <a:t>Cây</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sồi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già</a:t>
            </a:r>
            <a:endParaRPr lang="en-US" altLang="en-US" b="1" dirty="0">
              <a:solidFill>
                <a:srgbClr val="FF0000"/>
              </a:solidFill>
              <a:latin typeface="Times New Roman" pitchFamily="18" charset="0"/>
            </a:endParaRPr>
          </a:p>
          <a:p>
            <a:pPr algn="just" eaLnBrk="1" hangingPunct="1"/>
            <a:r>
              <a:rPr lang="en-US" altLang="en-US" dirty="0">
                <a:solidFill>
                  <a:srgbClr val="9900CC"/>
                </a:solidFill>
                <a:latin typeface="Times New Roman" pitchFamily="18" charset="0"/>
              </a:rPr>
              <a:t>     </a:t>
            </a:r>
            <a:r>
              <a:rPr lang="en-US" altLang="en-US" b="1" dirty="0" err="1">
                <a:solidFill>
                  <a:srgbClr val="9900CC"/>
                </a:solidFill>
                <a:latin typeface="Times New Roman" pitchFamily="18" charset="0"/>
              </a:rPr>
              <a:t>Bên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vệ</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đường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sừng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một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sồi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một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sồi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lớn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hai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người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ôm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không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xuể</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cành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lẽ</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phải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gãy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từ</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lâu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vỏ</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nứt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nẻ</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đầy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vết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sẹo</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Với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cánh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tay</a:t>
            </a:r>
            <a:r>
              <a:rPr lang="en-US" altLang="en-US" b="1" dirty="0">
                <a:solidFill>
                  <a:srgbClr val="9900CC"/>
                </a:solidFill>
                <a:latin typeface="Times New Roman" pitchFamily="18" charset="0"/>
              </a:rPr>
              <a:t> to </a:t>
            </a:r>
            <a:r>
              <a:rPr lang="en-US" altLang="en-US" b="1" dirty="0" err="1">
                <a:solidFill>
                  <a:srgbClr val="9900CC"/>
                </a:solidFill>
                <a:latin typeface="Times New Roman" pitchFamily="18" charset="0"/>
              </a:rPr>
              <a:t>xù</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xì</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không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đối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với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ngón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tay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quều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quào</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xoè</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rộng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như</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một</a:t>
            </a:r>
            <a:r>
              <a:rPr lang="en-US" altLang="en-US" b="1" dirty="0">
                <a:solidFill>
                  <a:srgbClr val="9900CC"/>
                </a:solidFill>
                <a:latin typeface="Times New Roman" pitchFamily="18" charset="0"/>
              </a:rPr>
              <a:t> con </a:t>
            </a:r>
            <a:r>
              <a:rPr lang="en-US" altLang="en-US" b="1" dirty="0" err="1">
                <a:solidFill>
                  <a:srgbClr val="9900CC"/>
                </a:solidFill>
                <a:latin typeface="Times New Roman" pitchFamily="18" charset="0"/>
              </a:rPr>
              <a:t>quái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vật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nua</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cau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khinh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khỉnh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đứng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giữa</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đám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bạch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dương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tươi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cười</a:t>
            </a:r>
            <a:r>
              <a:rPr lang="en-US" altLang="en-US" b="1" dirty="0">
                <a:solidFill>
                  <a:srgbClr val="9900CC"/>
                </a:solidFill>
                <a:latin typeface="Times New Roman" pitchFamily="18" charset="0"/>
              </a:rPr>
              <a:t>.</a:t>
            </a:r>
          </a:p>
          <a:p>
            <a:pPr algn="just" eaLnBrk="1" hangingPunct="1"/>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Bấy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giờ</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đã</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đầu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tháng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sáu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Mới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sau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một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tháng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sồi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đã</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thay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đổi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hẳn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toả</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rộng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thành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vòm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lá</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xum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xuê</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xanh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tốt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thẫm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màu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đang</a:t>
            </a:r>
            <a:r>
              <a:rPr lang="en-US" altLang="en-US" b="1" dirty="0">
                <a:solidFill>
                  <a:srgbClr val="9900CC"/>
                </a:solidFill>
                <a:latin typeface="Times New Roman" pitchFamily="18" charset="0"/>
              </a:rPr>
              <a:t> say </a:t>
            </a:r>
            <a:r>
              <a:rPr lang="en-US" altLang="en-US" b="1" dirty="0" err="1">
                <a:solidFill>
                  <a:srgbClr val="9900CC"/>
                </a:solidFill>
                <a:latin typeface="Times New Roman" pitchFamily="18" charset="0"/>
              </a:rPr>
              <a:t>sưa</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ngất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khẽ</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đung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đưa</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trong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chiều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Không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còn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thấy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ngón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tay</a:t>
            </a:r>
            <a:r>
              <a:rPr lang="en-US" altLang="en-US" b="1" dirty="0">
                <a:solidFill>
                  <a:srgbClr val="9900CC"/>
                </a:solidFill>
                <a:latin typeface="Times New Roman" pitchFamily="18" charset="0"/>
              </a:rPr>
              <a:t> co </a:t>
            </a:r>
            <a:r>
              <a:rPr lang="en-US" altLang="en-US" b="1" dirty="0" err="1">
                <a:solidFill>
                  <a:srgbClr val="9900CC"/>
                </a:solidFill>
                <a:latin typeface="Times New Roman" pitchFamily="18" charset="0"/>
              </a:rPr>
              <a:t>quắp</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vết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sẹo</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vẻ</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ngờ</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vực</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buồn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rầu</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trước</a:t>
            </a:r>
            <a:r>
              <a:rPr lang="en-US" altLang="en-US" b="1" dirty="0">
                <a:solidFill>
                  <a:srgbClr val="9900CC"/>
                </a:solidFill>
                <a:latin typeface="Times New Roman" pitchFamily="18" charset="0"/>
              </a:rPr>
              <a:t> kia. </a:t>
            </a:r>
            <a:r>
              <a:rPr lang="en-US" altLang="en-US" b="1" dirty="0" err="1">
                <a:solidFill>
                  <a:srgbClr val="9900CC"/>
                </a:solidFill>
                <a:latin typeface="Times New Roman" pitchFamily="18" charset="0"/>
              </a:rPr>
              <a:t>Xuyên</a:t>
            </a:r>
            <a:r>
              <a:rPr lang="en-US" altLang="en-US" b="1" dirty="0">
                <a:solidFill>
                  <a:srgbClr val="9900CC"/>
                </a:solidFill>
                <a:latin typeface="Times New Roman" pitchFamily="18" charset="0"/>
              </a:rPr>
              <a:t> qua </a:t>
            </a:r>
            <a:r>
              <a:rPr lang="en-US" altLang="en-US" b="1" dirty="0" err="1">
                <a:solidFill>
                  <a:srgbClr val="9900CC"/>
                </a:solidFill>
                <a:latin typeface="Times New Roman" pitchFamily="18" charset="0"/>
              </a:rPr>
              <a:t>lớp</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vỏ</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cứng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hàng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thế</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kỉ</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những</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khóm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lá</a:t>
            </a:r>
            <a:r>
              <a:rPr lang="en-US" altLang="en-US" b="1" dirty="0">
                <a:solidFill>
                  <a:srgbClr val="9900CC"/>
                </a:solidFill>
                <a:latin typeface="Times New Roman" pitchFamily="18" charset="0"/>
              </a:rPr>
              <a:t> non </a:t>
            </a:r>
            <a:r>
              <a:rPr lang="en-US" altLang="en-US" b="1" dirty="0" err="1">
                <a:solidFill>
                  <a:srgbClr val="9900CC"/>
                </a:solidFill>
                <a:latin typeface="Times New Roman" pitchFamily="18" charset="0"/>
              </a:rPr>
              <a:t>xanh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tươi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đã</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đâm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thẳng</a:t>
            </a:r>
            <a:r>
              <a:rPr lang="en-US" altLang="en-US" b="1" dirty="0">
                <a:solidFill>
                  <a:srgbClr val="9900CC"/>
                </a:solidFill>
                <a:latin typeface="Times New Roman" pitchFamily="18" charset="0"/>
              </a:rPr>
              <a:t> ra </a:t>
            </a:r>
            <a:r>
              <a:rPr lang="en-US" altLang="en-US" b="1" dirty="0" err="1">
                <a:solidFill>
                  <a:srgbClr val="9900CC"/>
                </a:solidFill>
                <a:latin typeface="Times New Roman" pitchFamily="18" charset="0"/>
              </a:rPr>
              <a:t>ngoài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Thật</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khó</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lòng</a:t>
            </a:r>
            <a:r>
              <a:rPr lang="en-US" altLang="en-US" b="1" dirty="0">
                <a:solidFill>
                  <a:srgbClr val="9900CC"/>
                </a:solidFill>
                <a:latin typeface="Times New Roman" pitchFamily="18" charset="0"/>
              </a:rPr>
              <a:t> tin </a:t>
            </a:r>
            <a:r>
              <a:rPr lang="en-US" altLang="en-US" b="1" dirty="0" err="1">
                <a:solidFill>
                  <a:srgbClr val="9900CC"/>
                </a:solidFill>
                <a:latin typeface="Times New Roman" pitchFamily="18" charset="0"/>
              </a:rPr>
              <a:t>được</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chính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cây</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sồi</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già</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cằn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cỗi</a:t>
            </a:r>
            <a:r>
              <a:rPr lang="en-US" altLang="en-US" b="1" dirty="0">
                <a:solidFill>
                  <a:srgbClr val="9900CC"/>
                </a:solidFill>
                <a:latin typeface="Times New Roman" pitchFamily="18" charset="0"/>
              </a:rPr>
              <a:t> kia </a:t>
            </a:r>
            <a:r>
              <a:rPr lang="en-US" altLang="en-US" b="1" dirty="0" err="1">
                <a:solidFill>
                  <a:srgbClr val="9900CC"/>
                </a:solidFill>
                <a:latin typeface="Times New Roman" pitchFamily="18" charset="0"/>
              </a:rPr>
              <a:t>đã</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sinh</a:t>
            </a:r>
            <a:r>
              <a:rPr lang="en-US" altLang="en-US" b="1" dirty="0">
                <a:solidFill>
                  <a:srgbClr val="9900CC"/>
                </a:solidFill>
                <a:latin typeface="Times New Roman" pitchFamily="18" charset="0"/>
              </a:rPr>
              <a:t> ra </a:t>
            </a:r>
            <a:r>
              <a:rPr lang="en-US" altLang="en-US" b="1" dirty="0" err="1">
                <a:solidFill>
                  <a:srgbClr val="9900CC"/>
                </a:solidFill>
                <a:latin typeface="Times New Roman" pitchFamily="18" charset="0"/>
              </a:rPr>
              <a:t>chùm</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lá</a:t>
            </a:r>
            <a:r>
              <a:rPr lang="en-US" altLang="en-US" b="1" dirty="0">
                <a:solidFill>
                  <a:srgbClr val="9900CC"/>
                </a:solidFill>
                <a:latin typeface="Times New Roman" pitchFamily="18" charset="0"/>
              </a:rPr>
              <a:t> non </a:t>
            </a:r>
            <a:r>
              <a:rPr lang="en-US" altLang="en-US" b="1" dirty="0" err="1">
                <a:solidFill>
                  <a:srgbClr val="9900CC"/>
                </a:solidFill>
                <a:latin typeface="Times New Roman" pitchFamily="18" charset="0"/>
              </a:rPr>
              <a:t>xanh</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mơn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mởn</a:t>
            </a:r>
            <a:r>
              <a:rPr lang="en-US" altLang="en-US" b="1" dirty="0">
                <a:solidFill>
                  <a:srgbClr val="9900CC"/>
                </a:solidFill>
                <a:latin typeface="Times New Roman" pitchFamily="18" charset="0"/>
              </a:rPr>
              <a:t> </a:t>
            </a:r>
            <a:r>
              <a:rPr lang="en-US" altLang="en-US" b="1" dirty="0" err="1">
                <a:solidFill>
                  <a:srgbClr val="9900CC"/>
                </a:solidFill>
                <a:latin typeface="Times New Roman" pitchFamily="18" charset="0"/>
              </a:rPr>
              <a:t>ấy</a:t>
            </a:r>
            <a:r>
              <a:rPr lang="en-US" altLang="en-US" b="1" dirty="0">
                <a:solidFill>
                  <a:srgbClr val="9900CC"/>
                </a:solidFill>
                <a:latin typeface="Times New Roman" pitchFamily="18" charset="0"/>
              </a:rPr>
              <a:t>.</a:t>
            </a:r>
          </a:p>
        </p:txBody>
      </p:sp>
      <p:sp>
        <p:nvSpPr>
          <p:cNvPr id="6150" name="Line 20"/>
          <p:cNvSpPr>
            <a:spLocks noChangeShapeType="1"/>
          </p:cNvSpPr>
          <p:nvPr/>
        </p:nvSpPr>
        <p:spPr bwMode="auto">
          <a:xfrm>
            <a:off x="3657600" y="1066800"/>
            <a:ext cx="0" cy="5791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a:off x="1066800" y="381000"/>
            <a:ext cx="21336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2"/>
          <p:cNvSpPr>
            <a:spLocks noChangeShapeType="1"/>
          </p:cNvSpPr>
          <p:nvPr/>
        </p:nvSpPr>
        <p:spPr bwMode="auto">
          <a:xfrm>
            <a:off x="5715000" y="381000"/>
            <a:ext cx="19812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319670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plus(in)">
                                      <p:cBhvr>
                                        <p:cTn id="10" dur="20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15875" y="1600200"/>
            <a:ext cx="9144000" cy="914400"/>
          </a:xfrm>
          <a:noFill/>
        </p:spPr>
        <p:txBody>
          <a:bodyPr/>
          <a:lstStyle/>
          <a:p>
            <a:pPr algn="l" eaLnBrk="1" hangingPunct="1">
              <a:spcBef>
                <a:spcPct val="50000"/>
              </a:spcBef>
            </a:pPr>
            <a:r>
              <a:rPr lang="en-US" altLang="en-US" sz="4000" b="1">
                <a:solidFill>
                  <a:srgbClr val="0000FF"/>
                </a:solidFill>
                <a:latin typeface="Times New Roman" pitchFamily="18" charset="0"/>
              </a:rPr>
              <a:t>1.Tác giả miêu tả bộ phận nào của cây?</a:t>
            </a:r>
          </a:p>
        </p:txBody>
      </p:sp>
      <p:sp>
        <p:nvSpPr>
          <p:cNvPr id="5" name="Text Box 16"/>
          <p:cNvSpPr txBox="1">
            <a:spLocks noChangeArrowheads="1"/>
          </p:cNvSpPr>
          <p:nvPr/>
        </p:nvSpPr>
        <p:spPr bwMode="auto">
          <a:xfrm>
            <a:off x="6351" y="266700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2.Tác giả miêu tả theo trình tự nào?</a:t>
            </a:r>
          </a:p>
        </p:txBody>
      </p:sp>
      <p:sp>
        <p:nvSpPr>
          <p:cNvPr id="6" name="Text Box 14"/>
          <p:cNvSpPr txBox="1">
            <a:spLocks noChangeArrowheads="1"/>
          </p:cNvSpPr>
          <p:nvPr/>
        </p:nvSpPr>
        <p:spPr bwMode="auto">
          <a:xfrm>
            <a:off x="76200" y="342582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a:solidFill>
                  <a:srgbClr val="0000FF"/>
                </a:solidFill>
                <a:latin typeface="Times New Roman" pitchFamily="18" charset="0"/>
              </a:rPr>
              <a:t>3. Tìm những hình ảnh so sánh và nhân hóa trong các đoạn văn.</a:t>
            </a:r>
          </a:p>
        </p:txBody>
      </p:sp>
      <p:sp>
        <p:nvSpPr>
          <p:cNvPr id="7" name="Text Box 5"/>
          <p:cNvSpPr txBox="1">
            <a:spLocks noChangeArrowheads="1"/>
          </p:cNvSpPr>
          <p:nvPr/>
        </p:nvSpPr>
        <p:spPr bwMode="auto">
          <a:xfrm>
            <a:off x="0" y="48768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000" b="1" dirty="0">
                <a:solidFill>
                  <a:srgbClr val="0000FF"/>
                </a:solidFill>
                <a:latin typeface="Times New Roman" pitchFamily="18" charset="0"/>
              </a:rPr>
              <a:t>4. </a:t>
            </a:r>
            <a:r>
              <a:rPr lang="en-US" altLang="en-US" sz="4000" b="1" dirty="0" err="1">
                <a:solidFill>
                  <a:srgbClr val="0000FF"/>
                </a:solidFill>
                <a:latin typeface="Times New Roman" pitchFamily="18" charset="0"/>
              </a:rPr>
              <a:t>Những</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hình</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ảnh</a:t>
            </a:r>
            <a:r>
              <a:rPr lang="en-US" altLang="en-US" sz="4000" b="1" dirty="0">
                <a:solidFill>
                  <a:srgbClr val="0000FF"/>
                </a:solidFill>
                <a:latin typeface="Times New Roman" pitchFamily="18" charset="0"/>
              </a:rPr>
              <a:t> so </a:t>
            </a:r>
            <a:r>
              <a:rPr lang="en-US" altLang="en-US" sz="4000" b="1" dirty="0" err="1">
                <a:solidFill>
                  <a:srgbClr val="0000FF"/>
                </a:solidFill>
                <a:latin typeface="Times New Roman" pitchFamily="18" charset="0"/>
              </a:rPr>
              <a:t>sánh</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và</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nhân</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hóa</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có</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tác</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dụng</a:t>
            </a:r>
            <a:r>
              <a:rPr lang="en-US" altLang="en-US" sz="4000" b="1" dirty="0">
                <a:solidFill>
                  <a:srgbClr val="0000FF"/>
                </a:solidFill>
                <a:latin typeface="Times New Roman" pitchFamily="18" charset="0"/>
              </a:rPr>
              <a:t> </a:t>
            </a:r>
            <a:r>
              <a:rPr lang="en-US" altLang="en-US" sz="4000" b="1" dirty="0" err="1">
                <a:solidFill>
                  <a:srgbClr val="0000FF"/>
                </a:solidFill>
                <a:latin typeface="Times New Roman" pitchFamily="18" charset="0"/>
              </a:rPr>
              <a:t>gì</a:t>
            </a:r>
            <a:r>
              <a:rPr lang="en-US" altLang="en-US" sz="4000" b="1" dirty="0">
                <a:solidFill>
                  <a:srgbClr val="0000FF"/>
                </a:solidFill>
                <a:latin typeface="Times New Roman" pitchFamily="18" charset="0"/>
              </a:rPr>
              <a:t>?</a:t>
            </a:r>
          </a:p>
        </p:txBody>
      </p:sp>
      <p:sp>
        <p:nvSpPr>
          <p:cNvPr id="7174" name="Rectangle 6"/>
          <p:cNvSpPr>
            <a:spLocks noChangeArrowheads="1"/>
          </p:cNvSpPr>
          <p:nvPr/>
        </p:nvSpPr>
        <p:spPr bwMode="auto">
          <a:xfrm>
            <a:off x="0" y="1"/>
            <a:ext cx="91440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4000" b="1" u="sng">
                <a:latin typeface="Times New Roman" pitchFamily="18" charset="0"/>
              </a:rPr>
              <a:t>Bài 1</a:t>
            </a:r>
            <a:r>
              <a:rPr lang="en-US" altLang="en-US" sz="4000" b="1">
                <a:latin typeface="Times New Roman" pitchFamily="18" charset="0"/>
              </a:rPr>
              <a:t> : Cách tả của tác giả trong mỗi đoạn văn có gì đáng chú ý? </a:t>
            </a:r>
          </a:p>
        </p:txBody>
      </p:sp>
    </p:spTree>
    <p:extLst>
      <p:ext uri="{BB962C8B-B14F-4D97-AF65-F5344CB8AC3E}">
        <p14:creationId xmlns:p14="http://schemas.microsoft.com/office/powerpoint/2010/main" val="1747130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28600" y="1028701"/>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2400" b="1">
              <a:solidFill>
                <a:srgbClr val="CC0066"/>
              </a:solidFill>
              <a:latin typeface=".VnTime" pitchFamily="34" charset="0"/>
            </a:endParaRPr>
          </a:p>
        </p:txBody>
      </p:sp>
      <p:graphicFrame>
        <p:nvGraphicFramePr>
          <p:cNvPr id="13350" name="Group 38"/>
          <p:cNvGraphicFramePr>
            <a:graphicFrameLocks noGrp="1"/>
          </p:cNvGraphicFramePr>
          <p:nvPr>
            <p:extLst>
              <p:ext uri="{D42A27DB-BD31-4B8C-83A1-F6EECF244321}">
                <p14:modId xmlns:p14="http://schemas.microsoft.com/office/powerpoint/2010/main" val="988613332"/>
              </p:ext>
            </p:extLst>
          </p:nvPr>
        </p:nvGraphicFramePr>
        <p:xfrm>
          <a:off x="0" y="0"/>
          <a:ext cx="9144000" cy="67818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076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2612">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vi-VN"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1539">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a:spLocks noChangeArrowheads="1"/>
          </p:cNvSpPr>
          <p:nvPr/>
        </p:nvSpPr>
        <p:spPr bwMode="auto">
          <a:xfrm>
            <a:off x="685800" y="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FF0000"/>
                </a:solidFill>
              </a:rPr>
              <a:t>CÂU HỎI </a:t>
            </a:r>
          </a:p>
        </p:txBody>
      </p:sp>
      <p:sp>
        <p:nvSpPr>
          <p:cNvPr id="7" name="TextBox 6"/>
          <p:cNvSpPr txBox="1">
            <a:spLocks noChangeArrowheads="1"/>
          </p:cNvSpPr>
          <p:nvPr/>
        </p:nvSpPr>
        <p:spPr bwMode="auto">
          <a:xfrm>
            <a:off x="3179763" y="-34924"/>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600" b="1">
                <a:solidFill>
                  <a:srgbClr val="0000CC"/>
                </a:solidFill>
              </a:rPr>
              <a:t>LÁ  BÀNG</a:t>
            </a:r>
          </a:p>
        </p:txBody>
      </p:sp>
      <p:sp>
        <p:nvSpPr>
          <p:cNvPr id="8" name="TextBox 7"/>
          <p:cNvSpPr txBox="1">
            <a:spLocks noChangeArrowheads="1"/>
          </p:cNvSpPr>
          <p:nvPr/>
        </p:nvSpPr>
        <p:spPr bwMode="auto">
          <a:xfrm>
            <a:off x="6096000" y="-6351"/>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altLang="en-US" sz="3200" b="1">
                <a:solidFill>
                  <a:srgbClr val="0000CC"/>
                </a:solidFill>
              </a:rPr>
              <a:t>CÂY  SỒI  GIÀ</a:t>
            </a:r>
          </a:p>
        </p:txBody>
      </p:sp>
      <p:sp>
        <p:nvSpPr>
          <p:cNvPr id="9" name="TextBox 8"/>
          <p:cNvSpPr txBox="1">
            <a:spLocks noChangeArrowheads="1"/>
          </p:cNvSpPr>
          <p:nvPr/>
        </p:nvSpPr>
        <p:spPr bwMode="auto">
          <a:xfrm>
            <a:off x="0" y="415925"/>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Calibri" pitchFamily="34" charset="0"/>
                <a:ea typeface="Calibri" pitchFamily="34" charset="0"/>
                <a:cs typeface="Times New Roman" pitchFamily="18" charset="0"/>
              </a:rPr>
              <a:t>1. Tác giả miêu tả bộ phận nào của cây</a:t>
            </a:r>
            <a:r>
              <a:rPr lang="en-US" altLang="en-US" sz="2800" b="1" dirty="0">
                <a:latin typeface="Calibri" pitchFamily="34" charset="0"/>
                <a:ea typeface="Calibri" pitchFamily="34" charset="0"/>
                <a:cs typeface="Times New Roman" pitchFamily="18" charset="0"/>
              </a:rPr>
              <a:t>?</a:t>
            </a:r>
          </a:p>
        </p:txBody>
      </p:sp>
      <p:sp>
        <p:nvSpPr>
          <p:cNvPr id="11" name="TextBox 10"/>
          <p:cNvSpPr txBox="1">
            <a:spLocks noChangeArrowheads="1"/>
          </p:cNvSpPr>
          <p:nvPr/>
        </p:nvSpPr>
        <p:spPr bwMode="auto">
          <a:xfrm>
            <a:off x="6126163" y="533401"/>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4000" b="1" dirty="0">
                <a:solidFill>
                  <a:srgbClr val="FF0000"/>
                </a:solidFill>
                <a:latin typeface="Calibri" pitchFamily="34" charset="0"/>
                <a:ea typeface="Calibri" pitchFamily="34" charset="0"/>
                <a:cs typeface="Times New Roman" pitchFamily="18" charset="0"/>
              </a:rPr>
              <a:t>thân, vỏ, cành</a:t>
            </a:r>
            <a:r>
              <a:rPr lang="vi-VN" altLang="en-US" sz="4000" b="1" dirty="0">
                <a:latin typeface="Calibri" pitchFamily="34" charset="0"/>
                <a:ea typeface="Calibri" pitchFamily="34" charset="0"/>
                <a:cs typeface="Times New Roman" pitchFamily="18" charset="0"/>
              </a:rPr>
              <a:t> </a:t>
            </a:r>
            <a:endParaRPr lang="en-US" altLang="en-US" sz="4000" b="1" dirty="0">
              <a:ea typeface="Calibri" pitchFamily="34" charset="0"/>
              <a:cs typeface="Times New Roman" pitchFamily="18" charset="0"/>
            </a:endParaRPr>
          </a:p>
        </p:txBody>
      </p:sp>
      <p:sp>
        <p:nvSpPr>
          <p:cNvPr id="12" name="TextBox 11"/>
          <p:cNvSpPr txBox="1">
            <a:spLocks noChangeArrowheads="1"/>
          </p:cNvSpPr>
          <p:nvPr/>
        </p:nvSpPr>
        <p:spPr bwMode="auto">
          <a:xfrm>
            <a:off x="0" y="1985963"/>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Calibri" pitchFamily="34" charset="0"/>
                <a:ea typeface="Calibri" pitchFamily="34" charset="0"/>
                <a:cs typeface="Times New Roman" pitchFamily="18" charset="0"/>
              </a:rPr>
              <a:t>2. Tác giả miêu tả theo trình tự nào</a:t>
            </a:r>
            <a:r>
              <a:rPr lang="en-US" altLang="en-US" sz="2800" b="1" dirty="0">
                <a:latin typeface="Calibri" pitchFamily="34" charset="0"/>
                <a:ea typeface="Calibri" pitchFamily="34" charset="0"/>
                <a:cs typeface="Times New Roman" pitchFamily="18" charset="0"/>
              </a:rPr>
              <a:t>?</a:t>
            </a:r>
            <a:r>
              <a:rPr lang="vi-VN" altLang="en-US" sz="2800" b="1" dirty="0">
                <a:latin typeface="Calibri" pitchFamily="34" charset="0"/>
                <a:ea typeface="Calibri" pitchFamily="34" charset="0"/>
                <a:cs typeface="Times New Roman" pitchFamily="18" charset="0"/>
              </a:rPr>
              <a:t> </a:t>
            </a:r>
            <a:endParaRPr lang="en-US" altLang="en-US" sz="2800" b="1" dirty="0">
              <a:ea typeface="Calibri" pitchFamily="34" charset="0"/>
              <a:cs typeface="Times New Roman" pitchFamily="18" charset="0"/>
            </a:endParaRPr>
          </a:p>
        </p:txBody>
      </p:sp>
      <p:sp>
        <p:nvSpPr>
          <p:cNvPr id="14" name="TextBox 13"/>
          <p:cNvSpPr txBox="1">
            <a:spLocks noChangeArrowheads="1"/>
          </p:cNvSpPr>
          <p:nvPr/>
        </p:nvSpPr>
        <p:spPr bwMode="auto">
          <a:xfrm>
            <a:off x="6096000" y="1828800"/>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b="1" dirty="0">
                <a:solidFill>
                  <a:srgbClr val="0000CC"/>
                </a:solidFill>
                <a:latin typeface="Calibri" pitchFamily="34" charset="0"/>
                <a:ea typeface="Calibri" pitchFamily="34" charset="0"/>
                <a:cs typeface="Times New Roman" pitchFamily="18" charset="0"/>
              </a:rPr>
              <a:t>Tác giả miêu tả theo trình </a:t>
            </a:r>
            <a:r>
              <a:rPr lang="en-US" altLang="en-US" b="1" dirty="0" err="1">
                <a:solidFill>
                  <a:srgbClr val="0000CC"/>
                </a:solidFill>
                <a:latin typeface="Calibri" pitchFamily="34" charset="0"/>
                <a:ea typeface="Calibri" pitchFamily="34" charset="0"/>
                <a:cs typeface="Times New Roman" pitchFamily="18" charset="0"/>
              </a:rPr>
              <a:t>tự</a:t>
            </a:r>
            <a:r>
              <a:rPr lang="en-US" altLang="en-US" b="1" dirty="0">
                <a:solidFill>
                  <a:srgbClr val="0000CC"/>
                </a:solidFill>
                <a:latin typeface="Calibri" pitchFamily="34" charset="0"/>
                <a:ea typeface="Calibri" pitchFamily="34" charset="0"/>
                <a:cs typeface="Times New Roman" pitchFamily="18" charset="0"/>
              </a:rPr>
              <a:t> </a:t>
            </a:r>
            <a:r>
              <a:rPr lang="vi-VN" altLang="en-US" b="1" dirty="0">
                <a:solidFill>
                  <a:srgbClr val="0000CC"/>
                </a:solidFill>
                <a:latin typeface="Calibri" pitchFamily="34" charset="0"/>
                <a:ea typeface="Calibri" pitchFamily="34" charset="0"/>
                <a:cs typeface="Times New Roman" pitchFamily="18" charset="0"/>
              </a:rPr>
              <a:t>thời gian</a:t>
            </a:r>
            <a:r>
              <a:rPr lang="vi-VN" altLang="en-US" b="1" dirty="0">
                <a:latin typeface="Calibri" pitchFamily="34" charset="0"/>
                <a:ea typeface="Calibri" pitchFamily="34" charset="0"/>
                <a:cs typeface="Times New Roman" pitchFamily="18" charset="0"/>
              </a:rPr>
              <a:t> ( </a:t>
            </a:r>
            <a:r>
              <a:rPr lang="vi-VN" altLang="en-US" b="1" dirty="0">
                <a:solidFill>
                  <a:srgbClr val="FF0000"/>
                </a:solidFill>
                <a:latin typeface="Calibri" pitchFamily="34" charset="0"/>
                <a:ea typeface="Calibri" pitchFamily="34" charset="0"/>
                <a:cs typeface="Times New Roman" pitchFamily="18" charset="0"/>
              </a:rPr>
              <a:t>mùa </a:t>
            </a:r>
            <a:r>
              <a:rPr lang="en-US" altLang="en-US" b="1" dirty="0">
                <a:solidFill>
                  <a:srgbClr val="FF0000"/>
                </a:solidFill>
                <a:latin typeface="Times New Roman" pitchFamily="18" charset="0"/>
                <a:ea typeface="Calibri" pitchFamily="34" charset="0"/>
                <a:cs typeface="Times New Roman" pitchFamily="18" charset="0"/>
              </a:rPr>
              <a:t>Đ</a:t>
            </a:r>
            <a:r>
              <a:rPr lang="vi-VN" altLang="en-US" b="1" dirty="0">
                <a:solidFill>
                  <a:srgbClr val="FF0000"/>
                </a:solidFill>
                <a:latin typeface="Times New Roman" pitchFamily="18" charset="0"/>
                <a:ea typeface="Calibri" pitchFamily="34" charset="0"/>
                <a:cs typeface="Times New Roman" pitchFamily="18" charset="0"/>
              </a:rPr>
              <a:t>ông</a:t>
            </a:r>
            <a:r>
              <a:rPr lang="vi-VN" altLang="en-US" b="1" dirty="0">
                <a:solidFill>
                  <a:srgbClr val="FF0000"/>
                </a:solidFill>
                <a:latin typeface="Calibri" pitchFamily="34" charset="0"/>
                <a:ea typeface="Calibri" pitchFamily="34" charset="0"/>
                <a:cs typeface="Times New Roman" pitchFamily="18" charset="0"/>
              </a:rPr>
              <a:t> </a:t>
            </a:r>
            <a:r>
              <a:rPr lang="vi-VN" altLang="en-US" b="1" dirty="0">
                <a:solidFill>
                  <a:srgbClr val="0000CC"/>
                </a:solidFill>
                <a:latin typeface="Calibri" pitchFamily="34" charset="0"/>
                <a:ea typeface="Calibri" pitchFamily="34" charset="0"/>
                <a:cs typeface="Times New Roman" pitchFamily="18" charset="0"/>
              </a:rPr>
              <a:t>sang</a:t>
            </a:r>
            <a:r>
              <a:rPr lang="vi-VN" altLang="en-US" b="1" dirty="0">
                <a:solidFill>
                  <a:srgbClr val="FF0000"/>
                </a:solidFill>
                <a:latin typeface="Calibri" pitchFamily="34" charset="0"/>
                <a:ea typeface="Calibri" pitchFamily="34" charset="0"/>
                <a:cs typeface="Times New Roman" pitchFamily="18" charset="0"/>
              </a:rPr>
              <a:t> mùa </a:t>
            </a:r>
            <a:r>
              <a:rPr lang="en-US" altLang="en-US" b="1" dirty="0">
                <a:solidFill>
                  <a:srgbClr val="FF0000"/>
                </a:solidFill>
                <a:latin typeface="Calibri" pitchFamily="34" charset="0"/>
                <a:ea typeface="Calibri" pitchFamily="34" charset="0"/>
                <a:cs typeface="Times New Roman" pitchFamily="18" charset="0"/>
              </a:rPr>
              <a:t>X</a:t>
            </a:r>
            <a:r>
              <a:rPr lang="vi-VN" altLang="en-US" b="1" dirty="0">
                <a:solidFill>
                  <a:srgbClr val="FF0000"/>
                </a:solidFill>
                <a:latin typeface="Calibri" pitchFamily="34" charset="0"/>
                <a:ea typeface="Calibri" pitchFamily="34" charset="0"/>
                <a:cs typeface="Times New Roman" pitchFamily="18" charset="0"/>
              </a:rPr>
              <a:t>uân</a:t>
            </a:r>
            <a:r>
              <a:rPr lang="vi-VN" altLang="en-US" b="1" dirty="0">
                <a:latin typeface="Calibri" pitchFamily="34" charset="0"/>
                <a:ea typeface="Calibri" pitchFamily="34" charset="0"/>
                <a:cs typeface="Times New Roman" pitchFamily="18" charset="0"/>
              </a:rPr>
              <a:t> )</a:t>
            </a:r>
            <a:endParaRPr lang="en-US" altLang="en-US" b="1" dirty="0">
              <a:ea typeface="Calibri" pitchFamily="34" charset="0"/>
              <a:cs typeface="Times New Roman" pitchFamily="18" charset="0"/>
            </a:endParaRPr>
          </a:p>
        </p:txBody>
      </p:sp>
      <p:sp>
        <p:nvSpPr>
          <p:cNvPr id="15" name="TextBox 14"/>
          <p:cNvSpPr txBox="1">
            <a:spLocks noChangeArrowheads="1"/>
          </p:cNvSpPr>
          <p:nvPr/>
        </p:nvSpPr>
        <p:spPr bwMode="auto">
          <a:xfrm>
            <a:off x="10438" y="3036839"/>
            <a:ext cx="304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sz="2800" b="1" dirty="0">
                <a:latin typeface="Calibri" pitchFamily="34" charset="0"/>
                <a:ea typeface="Calibri" pitchFamily="34" charset="0"/>
                <a:cs typeface="Times New Roman" pitchFamily="18" charset="0"/>
              </a:rPr>
              <a:t>3. Tác giả đã dùng những biện pháp nào để miêu tả?</a:t>
            </a:r>
            <a:endParaRPr lang="en-US" altLang="en-US" sz="2800" b="1" dirty="0">
              <a:ea typeface="Calibri" pitchFamily="34" charset="0"/>
              <a:cs typeface="Times New Roman" pitchFamily="18" charset="0"/>
            </a:endParaRPr>
          </a:p>
        </p:txBody>
      </p:sp>
      <p:sp>
        <p:nvSpPr>
          <p:cNvPr id="16" name="TextBox 15"/>
          <p:cNvSpPr txBox="1">
            <a:spLocks noChangeArrowheads="1"/>
          </p:cNvSpPr>
          <p:nvPr/>
        </p:nvSpPr>
        <p:spPr bwMode="auto">
          <a:xfrm>
            <a:off x="3058438" y="3229410"/>
            <a:ext cx="3048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vi-VN" altLang="en-US" b="1" dirty="0">
                <a:solidFill>
                  <a:srgbClr val="FF0000"/>
                </a:solidFill>
                <a:latin typeface="Calibri" pitchFamily="34" charset="0"/>
                <a:ea typeface="Calibri" pitchFamily="34" charset="0"/>
                <a:cs typeface="Times New Roman" pitchFamily="18" charset="0"/>
              </a:rPr>
              <a:t>So sánh</a:t>
            </a:r>
            <a:r>
              <a:rPr lang="vi-VN" altLang="en-US" b="1" dirty="0">
                <a:latin typeface="Calibri" pitchFamily="34" charset="0"/>
                <a:ea typeface="Calibri" pitchFamily="34" charset="0"/>
                <a:cs typeface="Times New Roman" pitchFamily="18" charset="0"/>
              </a:rPr>
              <a:t> : </a:t>
            </a:r>
            <a:endParaRPr lang="en-US" altLang="en-US" b="1" dirty="0">
              <a:latin typeface="Calibri" pitchFamily="34" charset="0"/>
              <a:ea typeface="Calibri" pitchFamily="34" charset="0"/>
              <a:cs typeface="Times New Roman" pitchFamily="18" charset="0"/>
            </a:endParaRPr>
          </a:p>
          <a:p>
            <a:pPr marL="342900" indent="-342900" algn="ctr" eaLnBrk="1" hangingPunct="1">
              <a:buFontTx/>
              <a:buChar char="-"/>
            </a:pPr>
            <a:r>
              <a:rPr lang="en-US" altLang="en-US" b="1" dirty="0" err="1">
                <a:solidFill>
                  <a:srgbClr val="0000CC"/>
                </a:solidFill>
                <a:latin typeface="Calibri" pitchFamily="34" charset="0"/>
                <a:ea typeface="Calibri" pitchFamily="34" charset="0"/>
                <a:cs typeface="Times New Roman" pitchFamily="18" charset="0"/>
              </a:rPr>
              <a:t>Mùa</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xuân</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lá</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bàng</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mới</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nảy</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trông</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như</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những</a:t>
            </a:r>
            <a:r>
              <a:rPr lang="vi-VN" altLang="en-US" b="1" dirty="0">
                <a:solidFill>
                  <a:srgbClr val="0000CC"/>
                </a:solidFill>
                <a:latin typeface="Calibri" pitchFamily="34" charset="0"/>
                <a:ea typeface="Calibri" pitchFamily="34" charset="0"/>
                <a:cs typeface="Times New Roman" pitchFamily="18" charset="0"/>
              </a:rPr>
              <a:t> ngọn lửa xanh.</a:t>
            </a:r>
          </a:p>
          <a:p>
            <a:pPr marL="342900" indent="-342900" algn="ctr" eaLnBrk="1" hangingPunct="1">
              <a:buFontTx/>
              <a:buChar char="-"/>
            </a:pPr>
            <a:endParaRPr lang="vi-VN" altLang="en-US" b="1" dirty="0">
              <a:solidFill>
                <a:srgbClr val="0000CC"/>
              </a:solidFill>
              <a:latin typeface="Calibri" pitchFamily="34" charset="0"/>
              <a:ea typeface="Calibri" pitchFamily="34" charset="0"/>
              <a:cs typeface="Times New Roman" pitchFamily="18" charset="0"/>
            </a:endParaRPr>
          </a:p>
          <a:p>
            <a:pPr marL="342900" indent="-342900" algn="ctr" eaLnBrk="1" hangingPunct="1">
              <a:buFontTx/>
              <a:buChar char="-"/>
            </a:pPr>
            <a:r>
              <a:rPr lang="vi-VN" altLang="en-US" b="1" dirty="0">
                <a:solidFill>
                  <a:srgbClr val="0000CC"/>
                </a:solidFill>
                <a:latin typeface="Calibri" pitchFamily="34" charset="0"/>
                <a:ea typeface="Calibri" pitchFamily="34" charset="0"/>
                <a:cs typeface="Times New Roman" pitchFamily="18" charset="0"/>
              </a:rPr>
              <a:t>Những lá bàng mùa đông đỏ như đồng ấy.</a:t>
            </a:r>
            <a:endParaRPr lang="en-US" altLang="en-US" b="1" dirty="0">
              <a:solidFill>
                <a:srgbClr val="0000CC"/>
              </a:solidFill>
              <a:ea typeface="Calibri" pitchFamily="34" charset="0"/>
              <a:cs typeface="Times New Roman" pitchFamily="18" charset="0"/>
            </a:endParaRPr>
          </a:p>
        </p:txBody>
      </p:sp>
      <p:sp>
        <p:nvSpPr>
          <p:cNvPr id="17" name="TextBox 16"/>
          <p:cNvSpPr txBox="1">
            <a:spLocks noChangeArrowheads="1"/>
          </p:cNvSpPr>
          <p:nvPr/>
        </p:nvSpPr>
        <p:spPr bwMode="auto">
          <a:xfrm>
            <a:off x="6149127" y="3229410"/>
            <a:ext cx="3124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115000"/>
              </a:lnSpc>
            </a:pPr>
            <a:r>
              <a:rPr lang="vi-VN" altLang="en-US" b="1" dirty="0">
                <a:latin typeface="Calibri" pitchFamily="34" charset="0"/>
                <a:ea typeface="Calibri" pitchFamily="34" charset="0"/>
                <a:cs typeface="Times New Roman" pitchFamily="18" charset="0"/>
              </a:rPr>
              <a:t> </a:t>
            </a:r>
            <a:r>
              <a:rPr lang="vi-VN" altLang="en-US" b="1" dirty="0">
                <a:solidFill>
                  <a:srgbClr val="FF0000"/>
                </a:solidFill>
                <a:latin typeface="Calibri" pitchFamily="34" charset="0"/>
                <a:ea typeface="Calibri" pitchFamily="34" charset="0"/>
                <a:cs typeface="Times New Roman" pitchFamily="18" charset="0"/>
              </a:rPr>
              <a:t>So sánh</a:t>
            </a:r>
            <a:r>
              <a:rPr lang="vi-VN" altLang="en-US" b="1" dirty="0">
                <a:latin typeface="Calibri" pitchFamily="34" charset="0"/>
                <a:ea typeface="Calibri" pitchFamily="34" charset="0"/>
                <a:cs typeface="Times New Roman" pitchFamily="18" charset="0"/>
              </a:rPr>
              <a:t> </a:t>
            </a:r>
            <a:r>
              <a:rPr lang="vi-VN" altLang="en-US" dirty="0">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nó</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như</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một</a:t>
            </a:r>
            <a:r>
              <a:rPr lang="en-US" altLang="en-US" b="1" dirty="0">
                <a:solidFill>
                  <a:srgbClr val="0000CC"/>
                </a:solidFill>
                <a:latin typeface="Calibri" pitchFamily="34" charset="0"/>
                <a:ea typeface="Calibri" pitchFamily="34" charset="0"/>
                <a:cs typeface="Times New Roman" pitchFamily="18" charset="0"/>
              </a:rPr>
              <a:t> con </a:t>
            </a:r>
            <a:r>
              <a:rPr lang="en-US" altLang="en-US" b="1" dirty="0" err="1">
                <a:solidFill>
                  <a:srgbClr val="0000CC"/>
                </a:solidFill>
                <a:latin typeface="Calibri" pitchFamily="34" charset="0"/>
                <a:ea typeface="Calibri" pitchFamily="34" charset="0"/>
                <a:cs typeface="Times New Roman" pitchFamily="18" charset="0"/>
              </a:rPr>
              <a:t>quái</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vật</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già</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nua</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cau</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có</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khinh</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khỉnh</a:t>
            </a:r>
            <a:r>
              <a:rPr lang="en-US" altLang="en-US" b="1" dirty="0">
                <a:solidFill>
                  <a:srgbClr val="0000CC"/>
                </a:solidFill>
                <a:latin typeface="Calibri" pitchFamily="34" charset="0"/>
                <a:ea typeface="Calibri" pitchFamily="34" charset="0"/>
                <a:cs typeface="Times New Roman" pitchFamily="18" charset="0"/>
              </a:rPr>
              <a:t>.</a:t>
            </a:r>
            <a:endParaRPr lang="en-US" altLang="en-US" dirty="0">
              <a:solidFill>
                <a:srgbClr val="0000CC"/>
              </a:solidFill>
              <a:latin typeface="Calibri" pitchFamily="34" charset="0"/>
              <a:ea typeface="Calibri" pitchFamily="34" charset="0"/>
              <a:cs typeface="Times New Roman" pitchFamily="18" charset="0"/>
            </a:endParaRPr>
          </a:p>
          <a:p>
            <a:pPr eaLnBrk="1" hangingPunct="1">
              <a:lnSpc>
                <a:spcPct val="115000"/>
              </a:lnSpc>
            </a:pPr>
            <a:r>
              <a:rPr lang="vi-VN" altLang="en-US" b="1" dirty="0">
                <a:solidFill>
                  <a:srgbClr val="FF0000"/>
                </a:solidFill>
                <a:latin typeface="Calibri" pitchFamily="34" charset="0"/>
                <a:ea typeface="Calibri" pitchFamily="34" charset="0"/>
                <a:cs typeface="Times New Roman" pitchFamily="18" charset="0"/>
              </a:rPr>
              <a:t>Nhân hóa</a:t>
            </a:r>
            <a:r>
              <a:rPr lang="vi-VN" altLang="en-US" b="1" dirty="0">
                <a:latin typeface="Calibri" pitchFamily="34" charset="0"/>
                <a:ea typeface="Calibri" pitchFamily="34" charset="0"/>
                <a:cs typeface="Times New Roman" pitchFamily="18" charset="0"/>
              </a:rPr>
              <a:t> :  </a:t>
            </a:r>
          </a:p>
          <a:p>
            <a:pPr eaLnBrk="1" hangingPunct="1">
              <a:lnSpc>
                <a:spcPct val="115000"/>
              </a:lnSpc>
            </a:pPr>
            <a:r>
              <a:rPr lang="vi-VN" altLang="en-US" b="1" dirty="0">
                <a:solidFill>
                  <a:srgbClr val="0000CC"/>
                </a:solidFill>
                <a:latin typeface="Calibri" pitchFamily="34" charset="0"/>
                <a:ea typeface="Calibri" pitchFamily="34" charset="0"/>
                <a:cs typeface="Times New Roman" pitchFamily="18" charset="0"/>
              </a:rPr>
              <a:t>- Mùa xuân </a:t>
            </a:r>
            <a:r>
              <a:rPr lang="en-US" altLang="en-US" b="1" dirty="0">
                <a:solidFill>
                  <a:srgbClr val="0000CC"/>
                </a:solidFill>
                <a:latin typeface="Calibri" pitchFamily="34" charset="0"/>
                <a:ea typeface="Calibri" pitchFamily="34" charset="0"/>
                <a:cs typeface="Times New Roman" pitchFamily="18" charset="0"/>
              </a:rPr>
              <a:t>say </a:t>
            </a:r>
            <a:r>
              <a:rPr lang="en-US" altLang="en-US" b="1" dirty="0" err="1">
                <a:solidFill>
                  <a:srgbClr val="0000CC"/>
                </a:solidFill>
                <a:latin typeface="Calibri" pitchFamily="34" charset="0"/>
                <a:ea typeface="Calibri" pitchFamily="34" charset="0"/>
                <a:cs typeface="Times New Roman" pitchFamily="18" charset="0"/>
              </a:rPr>
              <a:t>sưa</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ngây</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ngất</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khẽ</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đung</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đưa</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trong</a:t>
            </a:r>
            <a:r>
              <a:rPr lang="en-US" altLang="en-US" b="1" dirty="0">
                <a:solidFill>
                  <a:srgbClr val="0000CC"/>
                </a:solidFill>
                <a:latin typeface="Calibri" pitchFamily="34" charset="0"/>
                <a:ea typeface="Calibri" pitchFamily="34" charset="0"/>
                <a:cs typeface="Times New Roman" pitchFamily="18" charset="0"/>
              </a:rPr>
              <a:t> </a:t>
            </a:r>
            <a:r>
              <a:rPr lang="en-US" altLang="en-US" b="1" dirty="0" err="1">
                <a:solidFill>
                  <a:srgbClr val="0000CC"/>
                </a:solidFill>
                <a:latin typeface="Calibri" pitchFamily="34" charset="0"/>
                <a:ea typeface="Calibri" pitchFamily="34" charset="0"/>
                <a:cs typeface="Times New Roman" pitchFamily="18" charset="0"/>
              </a:rPr>
              <a:t>nắng</a:t>
            </a:r>
            <a:r>
              <a:rPr lang="vi-VN" altLang="en-US" b="1" dirty="0">
                <a:solidFill>
                  <a:srgbClr val="0000CC"/>
                </a:solidFill>
                <a:latin typeface="Calibri" pitchFamily="34" charset="0"/>
                <a:ea typeface="Calibri" pitchFamily="34" charset="0"/>
                <a:cs typeface="Times New Roman" pitchFamily="18" charset="0"/>
              </a:rPr>
              <a:t> chiều</a:t>
            </a:r>
          </a:p>
          <a:p>
            <a:pPr eaLnBrk="1" hangingPunct="1">
              <a:lnSpc>
                <a:spcPct val="115000"/>
              </a:lnSpc>
            </a:pPr>
            <a:r>
              <a:rPr lang="vi-VN" altLang="en-US" b="1" dirty="0">
                <a:solidFill>
                  <a:srgbClr val="0000CC"/>
                </a:solidFill>
                <a:latin typeface="Calibri" pitchFamily="34" charset="0"/>
                <a:ea typeface="Calibri" pitchFamily="34" charset="0"/>
                <a:cs typeface="Times New Roman" pitchFamily="18" charset="0"/>
              </a:rPr>
              <a:t>- Những ngón tay co quắp, những vết sẹo và vẻ ngờ vực, buồn rầu trước kia</a:t>
            </a:r>
            <a:endParaRPr lang="en-US" altLang="en-US" dirty="0">
              <a:solidFill>
                <a:srgbClr val="0000CC"/>
              </a:solidFill>
              <a:latin typeface="Calibri" pitchFamily="34" charset="0"/>
              <a:ea typeface="Calibri" pitchFamily="34" charset="0"/>
              <a:cs typeface="Times New Roman" pitchFamily="18" charset="0"/>
            </a:endParaRPr>
          </a:p>
        </p:txBody>
      </p:sp>
      <p:sp>
        <p:nvSpPr>
          <p:cNvPr id="18" name="TextBox 17"/>
          <p:cNvSpPr txBox="1">
            <a:spLocks noChangeArrowheads="1"/>
          </p:cNvSpPr>
          <p:nvPr/>
        </p:nvSpPr>
        <p:spPr bwMode="auto">
          <a:xfrm>
            <a:off x="3124200" y="838201"/>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ltLang="en-US" sz="4000" b="1" dirty="0"/>
              <a:t>    </a:t>
            </a:r>
            <a:r>
              <a:rPr lang="en-US" altLang="en-US" sz="4000" b="1" dirty="0" err="1">
                <a:solidFill>
                  <a:srgbClr val="FF0000"/>
                </a:solidFill>
              </a:rPr>
              <a:t>lá</a:t>
            </a:r>
            <a:r>
              <a:rPr lang="en-US" altLang="en-US" sz="4000" b="1" dirty="0">
                <a:solidFill>
                  <a:srgbClr val="FF0000"/>
                </a:solidFill>
              </a:rPr>
              <a:t> </a:t>
            </a:r>
            <a:r>
              <a:rPr lang="en-US" altLang="en-US" sz="4000" b="1" dirty="0" err="1">
                <a:solidFill>
                  <a:srgbClr val="FF0000"/>
                </a:solidFill>
              </a:rPr>
              <a:t>bàng</a:t>
            </a:r>
            <a:endParaRPr lang="en-US" altLang="en-US" sz="4000" b="1" dirty="0">
              <a:solidFill>
                <a:srgbClr val="FF0000"/>
              </a:solidFill>
            </a:endParaRPr>
          </a:p>
        </p:txBody>
      </p:sp>
      <p:sp>
        <p:nvSpPr>
          <p:cNvPr id="19" name="TextBox 18"/>
          <p:cNvSpPr txBox="1">
            <a:spLocks noChangeArrowheads="1"/>
          </p:cNvSpPr>
          <p:nvPr/>
        </p:nvSpPr>
        <p:spPr bwMode="auto">
          <a:xfrm>
            <a:off x="3048000" y="18288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vi-VN" altLang="en-US" b="1" dirty="0">
                <a:solidFill>
                  <a:srgbClr val="0000CC"/>
                </a:solidFill>
                <a:latin typeface="Calibri" pitchFamily="34" charset="0"/>
                <a:ea typeface="Calibri" pitchFamily="34" charset="0"/>
                <a:cs typeface="Times New Roman" pitchFamily="18" charset="0"/>
              </a:rPr>
              <a:t>Tác giả miêu tả theo trình </a:t>
            </a:r>
            <a:r>
              <a:rPr lang="en-US" altLang="en-US" b="1" dirty="0" err="1">
                <a:solidFill>
                  <a:srgbClr val="0000CC"/>
                </a:solidFill>
                <a:latin typeface="VNI-Times" pitchFamily="2" charset="0"/>
                <a:ea typeface="Calibri" pitchFamily="34" charset="0"/>
                <a:cs typeface="Times New Roman" pitchFamily="18" charset="0"/>
              </a:rPr>
              <a:t>tự</a:t>
            </a:r>
            <a:r>
              <a:rPr lang="en-US" altLang="en-US" b="1" dirty="0">
                <a:solidFill>
                  <a:srgbClr val="0000CC"/>
                </a:solidFill>
                <a:latin typeface="VNI-Times" pitchFamily="2" charset="0"/>
                <a:ea typeface="Calibri" pitchFamily="34" charset="0"/>
                <a:cs typeface="Times New Roman" pitchFamily="18" charset="0"/>
              </a:rPr>
              <a:t> </a:t>
            </a:r>
            <a:r>
              <a:rPr lang="vi-VN" altLang="en-US" b="1" dirty="0">
                <a:solidFill>
                  <a:srgbClr val="0000CC"/>
                </a:solidFill>
                <a:latin typeface="Calibri" pitchFamily="34" charset="0"/>
                <a:ea typeface="Calibri" pitchFamily="34" charset="0"/>
                <a:cs typeface="Times New Roman" pitchFamily="18" charset="0"/>
              </a:rPr>
              <a:t>thời gian </a:t>
            </a:r>
            <a:r>
              <a:rPr lang="vi-VN" altLang="en-US" b="1" dirty="0">
                <a:latin typeface="Calibri" pitchFamily="34" charset="0"/>
                <a:ea typeface="Calibri" pitchFamily="34" charset="0"/>
                <a:cs typeface="Times New Roman" pitchFamily="18" charset="0"/>
              </a:rPr>
              <a:t>( </a:t>
            </a:r>
            <a:r>
              <a:rPr lang="vi-VN" altLang="en-US" b="1" dirty="0">
                <a:solidFill>
                  <a:srgbClr val="FF0000"/>
                </a:solidFill>
                <a:latin typeface="Calibri" pitchFamily="34" charset="0"/>
                <a:ea typeface="Calibri" pitchFamily="34" charset="0"/>
                <a:cs typeface="Times New Roman" pitchFamily="18" charset="0"/>
              </a:rPr>
              <a:t>Bốn mùa : Xuân , Hạ , Thu</a:t>
            </a:r>
            <a:r>
              <a:rPr lang="vi-VN" altLang="en-US" b="1" dirty="0">
                <a:latin typeface="Calibri" pitchFamily="34" charset="0"/>
                <a:ea typeface="Calibri" pitchFamily="34" charset="0"/>
                <a:cs typeface="Times New Roman" pitchFamily="18" charset="0"/>
              </a:rPr>
              <a:t> </a:t>
            </a:r>
            <a:r>
              <a:rPr lang="vi-VN" altLang="en-US" b="1" dirty="0">
                <a:solidFill>
                  <a:srgbClr val="FF0000"/>
                </a:solidFill>
                <a:latin typeface="Calibri" pitchFamily="34" charset="0"/>
                <a:ea typeface="Calibri" pitchFamily="34" charset="0"/>
                <a:cs typeface="Times New Roman" pitchFamily="18" charset="0"/>
              </a:rPr>
              <a:t>,</a:t>
            </a:r>
            <a:r>
              <a:rPr lang="vi-VN" altLang="en-US" b="1" dirty="0">
                <a:latin typeface="Calibri" pitchFamily="34" charset="0"/>
                <a:ea typeface="Calibri" pitchFamily="34" charset="0"/>
                <a:cs typeface="Times New Roman" pitchFamily="18" charset="0"/>
              </a:rPr>
              <a:t> </a:t>
            </a:r>
            <a:r>
              <a:rPr lang="vi-VN" altLang="en-US" b="1" dirty="0">
                <a:solidFill>
                  <a:srgbClr val="FF0000"/>
                </a:solidFill>
                <a:latin typeface="Calibri" pitchFamily="34" charset="0"/>
                <a:ea typeface="Calibri" pitchFamily="34" charset="0"/>
                <a:cs typeface="Times New Roman" pitchFamily="18" charset="0"/>
              </a:rPr>
              <a:t>Đông</a:t>
            </a:r>
            <a:r>
              <a:rPr lang="vi-VN" altLang="en-US" b="1" dirty="0">
                <a:latin typeface="Calibri" pitchFamily="34" charset="0"/>
                <a:ea typeface="Calibri" pitchFamily="34" charset="0"/>
                <a:cs typeface="Times New Roman" pitchFamily="18" charset="0"/>
              </a:rPr>
              <a:t> )</a:t>
            </a:r>
            <a:endParaRPr lang="en-US" altLang="en-US" b="1" dirty="0">
              <a:ea typeface="Calibri" pitchFamily="34" charset="0"/>
              <a:cs typeface="Times New Roman" pitchFamily="18" charset="0"/>
            </a:endParaRPr>
          </a:p>
        </p:txBody>
      </p:sp>
    </p:spTree>
    <p:extLst>
      <p:ext uri="{BB962C8B-B14F-4D97-AF65-F5344CB8AC3E}">
        <p14:creationId xmlns:p14="http://schemas.microsoft.com/office/powerpoint/2010/main" val="204879693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nodeType="afterGroup">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par>
                          <p:cTn id="16" fill="hold" nodeType="afterGroup">
                            <p:stCondLst>
                              <p:cond delay="2500"/>
                            </p:stCondLst>
                            <p:childTnLst>
                              <p:par>
                                <p:cTn id="17" presetID="8"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500"/>
                                        <p:tgtEl>
                                          <p:spTgt spid="18"/>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nodeType="after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amond(in)">
                                      <p:cBhvr>
                                        <p:cTn id="49" dur="500"/>
                                        <p:tgtEl>
                                          <p:spTgt spid="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childTnLst>
                          </p:cTn>
                        </p:par>
                      </p:childTnLst>
                    </p:cTn>
                  </p:par>
                  <p:par>
                    <p:cTn id="55" fill="hold">
                      <p:stCondLst>
                        <p:cond delay="indefinite"/>
                      </p:stCondLst>
                      <p:childTnLst>
                        <p:par>
                          <p:cTn id="56" fill="hold" nodeType="after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9" dur="500"/>
                                        <p:tgtEl>
                                          <p:spTgt spid="17">
                                            <p:txEl>
                                              <p:pRg st="0" end="0"/>
                                            </p:txEl>
                                          </p:spTgt>
                                        </p:tgtEl>
                                      </p:cBhvr>
                                    </p:animEffect>
                                  </p:childTnLst>
                                </p:cTn>
                              </p:par>
                            </p:childTnLst>
                          </p:cTn>
                        </p:par>
                      </p:childTnLst>
                    </p:cTn>
                  </p:par>
                  <p:par>
                    <p:cTn id="60" fill="hold">
                      <p:stCondLst>
                        <p:cond delay="indefinite"/>
                      </p:stCondLst>
                      <p:childTnLst>
                        <p:par>
                          <p:cTn id="61" fill="hold" nodeType="after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checkerboard(across)">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checkerboard(across)">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checkerboard(across)">
                                      <p:cBhvr>
                                        <p:cTn id="74"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7"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1268"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5" name="Text Box 5"/>
          <p:cNvSpPr txBox="1">
            <a:spLocks noChangeArrowheads="1"/>
          </p:cNvSpPr>
          <p:nvPr/>
        </p:nvSpPr>
        <p:spPr bwMode="auto">
          <a:xfrm>
            <a:off x="0" y="1"/>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altLang="en-US" sz="4400" b="1" dirty="0" err="1">
                <a:solidFill>
                  <a:srgbClr val="FF0000"/>
                </a:solidFill>
                <a:latin typeface="Times New Roman" pitchFamily="18" charset="0"/>
              </a:rPr>
              <a:t>Những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hình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ảnh</a:t>
            </a:r>
            <a:r>
              <a:rPr lang="en-US" altLang="en-US" sz="4400" b="1" dirty="0">
                <a:solidFill>
                  <a:srgbClr val="FF0000"/>
                </a:solidFill>
                <a:latin typeface="Times New Roman" pitchFamily="18" charset="0"/>
              </a:rPr>
              <a:t> so </a:t>
            </a:r>
            <a:r>
              <a:rPr lang="en-US" altLang="en-US" sz="4400" b="1" dirty="0" err="1">
                <a:solidFill>
                  <a:srgbClr val="FF0000"/>
                </a:solidFill>
                <a:latin typeface="Times New Roman" pitchFamily="18" charset="0"/>
              </a:rPr>
              <a:t>sánh</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và</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nhân</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hóa</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có</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tác</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dụng</a:t>
            </a:r>
            <a:r>
              <a:rPr lang="en-US" altLang="en-US" sz="4400" b="1" dirty="0">
                <a:solidFill>
                  <a:srgbClr val="FF0000"/>
                </a:solidFill>
                <a:latin typeface="Times New Roman" pitchFamily="18" charset="0"/>
              </a:rPr>
              <a:t> </a:t>
            </a:r>
            <a:r>
              <a:rPr lang="en-US" altLang="en-US" sz="4400" b="1" dirty="0" err="1">
                <a:solidFill>
                  <a:srgbClr val="FF0000"/>
                </a:solidFill>
                <a:latin typeface="Times New Roman" pitchFamily="18" charset="0"/>
              </a:rPr>
              <a:t>gì</a:t>
            </a:r>
            <a:r>
              <a:rPr lang="en-US" altLang="en-US" sz="4400" b="1" dirty="0">
                <a:solidFill>
                  <a:srgbClr val="FF0000"/>
                </a:solidFill>
                <a:latin typeface="Times New Roman" pitchFamily="18" charset="0"/>
              </a:rPr>
              <a:t>?</a:t>
            </a:r>
          </a:p>
        </p:txBody>
      </p:sp>
      <p:sp>
        <p:nvSpPr>
          <p:cNvPr id="11270"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1689" name="Text Box 9"/>
          <p:cNvSpPr txBox="1">
            <a:spLocks noChangeArrowheads="1"/>
          </p:cNvSpPr>
          <p:nvPr/>
        </p:nvSpPr>
        <p:spPr bwMode="auto">
          <a:xfrm>
            <a:off x="0" y="1371601"/>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pPr>
            <a:r>
              <a:rPr lang="en-US" altLang="en-US" sz="4800">
                <a:solidFill>
                  <a:srgbClr val="663300"/>
                </a:solidFill>
                <a:latin typeface="Times New Roman" pitchFamily="18" charset="0"/>
              </a:rPr>
              <a:t> </a:t>
            </a:r>
            <a:r>
              <a:rPr lang="en-US" altLang="en-US" sz="4800" b="1">
                <a:solidFill>
                  <a:srgbClr val="663300"/>
                </a:solidFill>
              </a:rPr>
              <a:t>Những hình ảnh so sánh và nhân hóa có tác dụng</a:t>
            </a:r>
            <a:r>
              <a:rPr lang="en-US" altLang="en-US" sz="4800"/>
              <a:t>: nêu bật vẻ đẹp riêng của cây, khiến chúng trở nên gần gũi, thân thuộc với con người và làm cho bài văn thêm sinh động hơn.</a:t>
            </a:r>
          </a:p>
        </p:txBody>
      </p:sp>
    </p:spTree>
    <p:extLst>
      <p:ext uri="{BB962C8B-B14F-4D97-AF65-F5344CB8AC3E}">
        <p14:creationId xmlns:p14="http://schemas.microsoft.com/office/powerpoint/2010/main" val="7551554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47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5" name="Text Box 3"/>
          <p:cNvSpPr txBox="1">
            <a:spLocks noChangeArrowheads="1"/>
          </p:cNvSpPr>
          <p:nvPr/>
        </p:nvSpPr>
        <p:spPr bwMode="auto">
          <a:xfrm>
            <a:off x="2209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sz="1800"/>
          </a:p>
        </p:txBody>
      </p:sp>
      <p:sp>
        <p:nvSpPr>
          <p:cNvPr id="13316" name="Text Box 4"/>
          <p:cNvSpPr txBox="1">
            <a:spLocks noChangeArrowheads="1"/>
          </p:cNvSpPr>
          <p:nvPr/>
        </p:nvSpPr>
        <p:spPr bwMode="auto">
          <a:xfrm>
            <a:off x="2590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76200" y="192089"/>
            <a:ext cx="952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altLang="en-US" sz="4000" b="1" dirty="0" err="1">
                <a:solidFill>
                  <a:srgbClr val="FF0000"/>
                </a:solidFill>
                <a:latin typeface="Times New Roman" pitchFamily="18" charset="0"/>
              </a:rPr>
              <a:t>Khi</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quan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sát</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cây</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cối</a:t>
            </a:r>
            <a:r>
              <a:rPr lang="en-US" altLang="en-US" sz="4000" b="1" dirty="0">
                <a:solidFill>
                  <a:srgbClr val="FF0000"/>
                </a:solidFill>
                <a:latin typeface="Times New Roman" pitchFamily="18" charset="0"/>
              </a:rPr>
              <a:t>, ta </a:t>
            </a:r>
            <a:r>
              <a:rPr lang="en-US" altLang="en-US" sz="4000" b="1" dirty="0" err="1">
                <a:solidFill>
                  <a:srgbClr val="FF0000"/>
                </a:solidFill>
                <a:latin typeface="Times New Roman" pitchFamily="18" charset="0"/>
              </a:rPr>
              <a:t>cần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chú</a:t>
            </a:r>
            <a:r>
              <a:rPr lang="en-US" altLang="en-US" sz="4000" b="1" dirty="0">
                <a:solidFill>
                  <a:srgbClr val="FF0000"/>
                </a:solidFill>
                <a:latin typeface="Times New Roman" pitchFamily="18" charset="0"/>
              </a:rPr>
              <a:t> ý </a:t>
            </a:r>
          </a:p>
          <a:p>
            <a:pPr algn="ctr" eaLnBrk="1" hangingPunct="1">
              <a:spcBef>
                <a:spcPct val="50000"/>
              </a:spcBef>
            </a:pPr>
            <a:r>
              <a:rPr lang="en-US" altLang="en-US" sz="4000" b="1" dirty="0" err="1">
                <a:solidFill>
                  <a:srgbClr val="FF0000"/>
                </a:solidFill>
                <a:latin typeface="Times New Roman" pitchFamily="18" charset="0"/>
              </a:rPr>
              <a:t>điều</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gì</a:t>
            </a:r>
            <a:r>
              <a:rPr lang="en-US" altLang="en-US" sz="4000" b="1" dirty="0">
                <a:solidFill>
                  <a:srgbClr val="FF0000"/>
                </a:solidFill>
                <a:latin typeface="Times New Roman" pitchFamily="18" charset="0"/>
              </a:rPr>
              <a:t> ?</a:t>
            </a:r>
          </a:p>
        </p:txBody>
      </p:sp>
      <p:sp>
        <p:nvSpPr>
          <p:cNvPr id="13318" name="Text Box 6"/>
          <p:cNvSpPr txBox="1">
            <a:spLocks noChangeArrowheads="1"/>
          </p:cNvSpPr>
          <p:nvPr/>
        </p:nvSpPr>
        <p:spPr bwMode="auto">
          <a:xfrm>
            <a:off x="2590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0" y="1724026"/>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20000"/>
              </a:spcBef>
            </a:pPr>
            <a:r>
              <a:rPr lang="en-US" altLang="en-US" sz="4000" dirty="0">
                <a:solidFill>
                  <a:srgbClr val="3333FF"/>
                </a:solidFill>
              </a:rPr>
              <a:t>Quan </a:t>
            </a:r>
            <a:r>
              <a:rPr lang="en-US" altLang="en-US" sz="4000" dirty="0" err="1">
                <a:solidFill>
                  <a:srgbClr val="3333FF"/>
                </a:solidFill>
              </a:rPr>
              <a:t>sát</a:t>
            </a:r>
            <a:r>
              <a:rPr lang="en-US" altLang="en-US" sz="4000" dirty="0">
                <a:solidFill>
                  <a:srgbClr val="3333FF"/>
                </a:solidFill>
              </a:rPr>
              <a:t> </a:t>
            </a:r>
            <a:r>
              <a:rPr lang="en-US" altLang="en-US" sz="4000" dirty="0" err="1">
                <a:solidFill>
                  <a:srgbClr val="3333FF"/>
                </a:solidFill>
              </a:rPr>
              <a:t>theo</a:t>
            </a:r>
            <a:r>
              <a:rPr lang="en-US" altLang="en-US" sz="4000" dirty="0">
                <a:solidFill>
                  <a:srgbClr val="3333FF"/>
                </a:solidFill>
              </a:rPr>
              <a:t> </a:t>
            </a:r>
            <a:r>
              <a:rPr lang="en-US" altLang="en-US" sz="4000" dirty="0" err="1">
                <a:solidFill>
                  <a:srgbClr val="3333FF"/>
                </a:solidFill>
              </a:rPr>
              <a:t>một</a:t>
            </a:r>
            <a:r>
              <a:rPr lang="en-US" altLang="en-US" sz="4000" dirty="0">
                <a:solidFill>
                  <a:srgbClr val="3333FF"/>
                </a:solidFill>
              </a:rPr>
              <a:t> </a:t>
            </a:r>
            <a:r>
              <a:rPr lang="en-US" altLang="en-US" sz="4000" dirty="0" err="1">
                <a:solidFill>
                  <a:srgbClr val="3333FF"/>
                </a:solidFill>
              </a:rPr>
              <a:t>trình</a:t>
            </a:r>
            <a:r>
              <a:rPr lang="en-US" altLang="en-US" sz="4000" dirty="0">
                <a:solidFill>
                  <a:srgbClr val="3333FF"/>
                </a:solidFill>
              </a:rPr>
              <a:t> </a:t>
            </a:r>
            <a:r>
              <a:rPr lang="en-US" altLang="en-US" sz="4000" dirty="0" err="1">
                <a:solidFill>
                  <a:srgbClr val="3333FF"/>
                </a:solidFill>
              </a:rPr>
              <a:t>tự</a:t>
            </a:r>
            <a:r>
              <a:rPr lang="en-US" altLang="en-US" sz="4000" dirty="0">
                <a:solidFill>
                  <a:srgbClr val="3333FF"/>
                </a:solidFill>
              </a:rPr>
              <a:t> </a:t>
            </a:r>
            <a:r>
              <a:rPr lang="en-US" altLang="en-US" sz="4000" dirty="0" err="1">
                <a:solidFill>
                  <a:srgbClr val="3333FF"/>
                </a:solidFill>
              </a:rPr>
              <a:t>hợp</a:t>
            </a:r>
            <a:r>
              <a:rPr lang="en-US" altLang="en-US" sz="4000" dirty="0">
                <a:solidFill>
                  <a:srgbClr val="3333FF"/>
                </a:solidFill>
              </a:rPr>
              <a:t> </a:t>
            </a:r>
            <a:r>
              <a:rPr lang="en-US" altLang="en-US" sz="4000" dirty="0" err="1">
                <a:solidFill>
                  <a:srgbClr val="3333FF"/>
                </a:solidFill>
              </a:rPr>
              <a:t>lí</a:t>
            </a:r>
            <a:r>
              <a:rPr lang="en-US" altLang="en-US" sz="4000" dirty="0">
                <a:solidFill>
                  <a:srgbClr val="3333FF"/>
                </a:solidFill>
              </a:rPr>
              <a:t>; </a:t>
            </a:r>
            <a:r>
              <a:rPr lang="en-US" altLang="en-US" sz="4000" dirty="0" err="1">
                <a:solidFill>
                  <a:srgbClr val="3333FF"/>
                </a:solidFill>
              </a:rPr>
              <a:t>sử</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các</a:t>
            </a:r>
            <a:r>
              <a:rPr lang="en-US" altLang="en-US" sz="4000" dirty="0">
                <a:solidFill>
                  <a:srgbClr val="3333FF"/>
                </a:solidFill>
              </a:rPr>
              <a:t> </a:t>
            </a:r>
            <a:r>
              <a:rPr lang="en-US" altLang="en-US" sz="4000" dirty="0" err="1">
                <a:solidFill>
                  <a:srgbClr val="3333FF"/>
                </a:solidFill>
              </a:rPr>
              <a:t>giác</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quan</a:t>
            </a:r>
            <a:r>
              <a:rPr lang="en-US" altLang="en-US" sz="4000" dirty="0">
                <a:solidFill>
                  <a:srgbClr val="3333FF"/>
                </a:solidFill>
              </a:rPr>
              <a:t> </a:t>
            </a:r>
            <a:r>
              <a:rPr lang="en-US" altLang="en-US" sz="4000" dirty="0" err="1">
                <a:solidFill>
                  <a:srgbClr val="3333FF"/>
                </a:solidFill>
              </a:rPr>
              <a:t>sát</a:t>
            </a:r>
            <a:r>
              <a:rPr lang="en-US" altLang="en-US" sz="4000" dirty="0">
                <a:solidFill>
                  <a:srgbClr val="3333FF"/>
                </a:solidFill>
              </a:rPr>
              <a:t>.</a:t>
            </a:r>
          </a:p>
        </p:txBody>
      </p:sp>
      <p:sp>
        <p:nvSpPr>
          <p:cNvPr id="75785" name="Rectangle 9"/>
          <p:cNvSpPr>
            <a:spLocks noChangeArrowheads="1"/>
          </p:cNvSpPr>
          <p:nvPr/>
        </p:nvSpPr>
        <p:spPr bwMode="auto">
          <a:xfrm>
            <a:off x="0" y="34290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altLang="en-US" sz="4000" dirty="0" err="1">
                <a:solidFill>
                  <a:srgbClr val="3333FF"/>
                </a:solidFill>
              </a:rPr>
              <a:t>Vận</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biện</a:t>
            </a:r>
            <a:r>
              <a:rPr lang="en-US" altLang="en-US" sz="4000" dirty="0">
                <a:solidFill>
                  <a:srgbClr val="3333FF"/>
                </a:solidFill>
              </a:rPr>
              <a:t> </a:t>
            </a:r>
            <a:r>
              <a:rPr lang="en-US" altLang="en-US" sz="4000" dirty="0" err="1">
                <a:solidFill>
                  <a:srgbClr val="3333FF"/>
                </a:solidFill>
              </a:rPr>
              <a:t>pháp</a:t>
            </a:r>
            <a:r>
              <a:rPr lang="en-US" altLang="en-US" sz="4000" dirty="0">
                <a:solidFill>
                  <a:srgbClr val="3333FF"/>
                </a:solidFill>
              </a:rPr>
              <a:t> so </a:t>
            </a:r>
            <a:r>
              <a:rPr lang="en-US" altLang="en-US" sz="4000" dirty="0" err="1">
                <a:solidFill>
                  <a:srgbClr val="3333FF"/>
                </a:solidFill>
              </a:rPr>
              <a:t>sánh</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nhân</a:t>
            </a:r>
            <a:r>
              <a:rPr lang="en-US" altLang="en-US" sz="4000" dirty="0">
                <a:solidFill>
                  <a:srgbClr val="3333FF"/>
                </a:solidFill>
              </a:rPr>
              <a:t> </a:t>
            </a:r>
            <a:r>
              <a:rPr lang="en-US" altLang="en-US" sz="4000" dirty="0" err="1">
                <a:solidFill>
                  <a:srgbClr val="3333FF"/>
                </a:solidFill>
              </a:rPr>
              <a:t>hóa</a:t>
            </a:r>
            <a:r>
              <a:rPr lang="en-US" altLang="en-US" sz="4000" dirty="0">
                <a:solidFill>
                  <a:srgbClr val="3333FF"/>
                </a:solidFill>
              </a:rPr>
              <a:t> </a:t>
            </a:r>
            <a:r>
              <a:rPr lang="en-US" altLang="en-US" sz="4000" dirty="0" err="1">
                <a:solidFill>
                  <a:srgbClr val="3333FF"/>
                </a:solidFill>
              </a:rPr>
              <a:t>khi</a:t>
            </a:r>
            <a:r>
              <a:rPr lang="en-US" altLang="en-US" sz="4000" dirty="0">
                <a:solidFill>
                  <a:srgbClr val="3333FF"/>
                </a:solidFill>
              </a:rPr>
              <a:t>  </a:t>
            </a:r>
            <a:r>
              <a:rPr lang="en-US" altLang="en-US" sz="4000" dirty="0" err="1">
                <a:solidFill>
                  <a:srgbClr val="3333FF"/>
                </a:solidFill>
              </a:rPr>
              <a:t>viết</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có</a:t>
            </a:r>
            <a:r>
              <a:rPr lang="en-US" altLang="en-US" sz="4000" dirty="0">
                <a:solidFill>
                  <a:srgbClr val="3333FF"/>
                </a:solidFill>
              </a:rPr>
              <a:t> </a:t>
            </a:r>
            <a:r>
              <a:rPr lang="en-US" altLang="en-US" sz="4000" dirty="0" err="1">
                <a:solidFill>
                  <a:srgbClr val="3333FF"/>
                </a:solidFill>
              </a:rPr>
              <a:t>tác</a:t>
            </a:r>
            <a:r>
              <a:rPr lang="en-US" altLang="en-US" sz="4000" dirty="0">
                <a:solidFill>
                  <a:srgbClr val="3333FF"/>
                </a:solidFill>
              </a:rPr>
              <a:t> </a:t>
            </a:r>
            <a:r>
              <a:rPr lang="en-US" altLang="en-US" sz="4000" dirty="0" err="1">
                <a:solidFill>
                  <a:srgbClr val="3333FF"/>
                </a:solidFill>
              </a:rPr>
              <a:t>dụng</a:t>
            </a:r>
            <a:r>
              <a:rPr lang="en-US" altLang="en-US" sz="4000" dirty="0">
                <a:solidFill>
                  <a:srgbClr val="3333FF"/>
                </a:solidFill>
              </a:rPr>
              <a:t> </a:t>
            </a:r>
            <a:r>
              <a:rPr lang="en-US" altLang="en-US" sz="4000" dirty="0" err="1">
                <a:solidFill>
                  <a:srgbClr val="3333FF"/>
                </a:solidFill>
              </a:rPr>
              <a:t>làm</a:t>
            </a:r>
            <a:r>
              <a:rPr lang="en-US" altLang="en-US" sz="4000" dirty="0">
                <a:solidFill>
                  <a:srgbClr val="3333FF"/>
                </a:solidFill>
              </a:rPr>
              <a:t> </a:t>
            </a:r>
            <a:r>
              <a:rPr lang="en-US" altLang="en-US" sz="4000" dirty="0" err="1">
                <a:solidFill>
                  <a:srgbClr val="3333FF"/>
                </a:solidFill>
              </a:rPr>
              <a:t>cho</a:t>
            </a:r>
            <a:r>
              <a:rPr lang="en-US" altLang="en-US" sz="4000" dirty="0">
                <a:solidFill>
                  <a:srgbClr val="3333FF"/>
                </a:solidFill>
              </a:rPr>
              <a:t> </a:t>
            </a:r>
            <a:r>
              <a:rPr lang="en-US" altLang="en-US" sz="4000" dirty="0" err="1">
                <a:solidFill>
                  <a:srgbClr val="3333FF"/>
                </a:solidFill>
              </a:rPr>
              <a:t>sự</a:t>
            </a:r>
            <a:r>
              <a:rPr lang="en-US" altLang="en-US" sz="4000" dirty="0">
                <a:solidFill>
                  <a:srgbClr val="3333FF"/>
                </a:solidFill>
              </a:rPr>
              <a:t> </a:t>
            </a:r>
            <a:r>
              <a:rPr lang="en-US" altLang="en-US" sz="4000" dirty="0" err="1">
                <a:solidFill>
                  <a:srgbClr val="3333FF"/>
                </a:solidFill>
              </a:rPr>
              <a:t>vật</a:t>
            </a:r>
            <a:r>
              <a:rPr lang="en-US" altLang="en-US" sz="4000" dirty="0">
                <a:solidFill>
                  <a:srgbClr val="3333FF"/>
                </a:solidFill>
              </a:rPr>
              <a:t> </a:t>
            </a:r>
            <a:r>
              <a:rPr lang="en-US" altLang="en-US" sz="4000" dirty="0" err="1">
                <a:solidFill>
                  <a:srgbClr val="3333FF"/>
                </a:solidFill>
              </a:rPr>
              <a:t>được</a:t>
            </a:r>
            <a:r>
              <a:rPr lang="en-US" altLang="en-US" sz="4000" dirty="0">
                <a:solidFill>
                  <a:srgbClr val="3333FF"/>
                </a:solidFill>
              </a:rPr>
              <a:t> </a:t>
            </a:r>
            <a:r>
              <a:rPr lang="en-US" altLang="en-US" sz="4000" dirty="0" err="1">
                <a:solidFill>
                  <a:srgbClr val="3333FF"/>
                </a:solidFill>
              </a:rPr>
              <a:t>miêu</a:t>
            </a:r>
            <a:r>
              <a:rPr lang="en-US" altLang="en-US" sz="4000" dirty="0">
                <a:solidFill>
                  <a:srgbClr val="3333FF"/>
                </a:solidFill>
              </a:rPr>
              <a:t> </a:t>
            </a:r>
            <a:r>
              <a:rPr lang="en-US" altLang="en-US" sz="4000" dirty="0" err="1">
                <a:solidFill>
                  <a:srgbClr val="3333FF"/>
                </a:solidFill>
              </a:rPr>
              <a:t>tả</a:t>
            </a:r>
            <a:r>
              <a:rPr lang="en-US" altLang="en-US" sz="4000" dirty="0">
                <a:solidFill>
                  <a:srgbClr val="3333FF"/>
                </a:solidFill>
              </a:rPr>
              <a:t> </a:t>
            </a:r>
            <a:r>
              <a:rPr lang="en-US" altLang="en-US" sz="4000" dirty="0" err="1">
                <a:solidFill>
                  <a:srgbClr val="3333FF"/>
                </a:solidFill>
              </a:rPr>
              <a:t>trở</a:t>
            </a:r>
            <a:r>
              <a:rPr lang="en-US" altLang="en-US" sz="4000" dirty="0">
                <a:solidFill>
                  <a:srgbClr val="3333FF"/>
                </a:solidFill>
              </a:rPr>
              <a:t> </a:t>
            </a:r>
            <a:r>
              <a:rPr lang="en-US" altLang="en-US" sz="4000" dirty="0" err="1">
                <a:solidFill>
                  <a:srgbClr val="3333FF"/>
                </a:solidFill>
              </a:rPr>
              <a:t>nên</a:t>
            </a:r>
            <a:r>
              <a:rPr lang="en-US" altLang="en-US" sz="4000" dirty="0">
                <a:solidFill>
                  <a:srgbClr val="3333FF"/>
                </a:solidFill>
              </a:rPr>
              <a:t> </a:t>
            </a:r>
            <a:r>
              <a:rPr lang="en-US" altLang="en-US" sz="4000" dirty="0" err="1">
                <a:solidFill>
                  <a:srgbClr val="3333FF"/>
                </a:solidFill>
              </a:rPr>
              <a:t>cụ</a:t>
            </a:r>
            <a:r>
              <a:rPr lang="en-US" altLang="en-US" sz="4000" dirty="0">
                <a:solidFill>
                  <a:srgbClr val="3333FF"/>
                </a:solidFill>
              </a:rPr>
              <a:t> </a:t>
            </a:r>
            <a:r>
              <a:rPr lang="en-US" altLang="en-US" sz="4000" dirty="0" err="1">
                <a:solidFill>
                  <a:srgbClr val="3333FF"/>
                </a:solidFill>
              </a:rPr>
              <a:t>thể</a:t>
            </a:r>
            <a:r>
              <a:rPr lang="en-US" altLang="en-US" sz="4000" dirty="0">
                <a:solidFill>
                  <a:srgbClr val="3333FF"/>
                </a:solidFill>
              </a:rPr>
              <a:t>, </a:t>
            </a:r>
            <a:r>
              <a:rPr lang="en-US" altLang="en-US" sz="4000" dirty="0" err="1">
                <a:solidFill>
                  <a:srgbClr val="3333FF"/>
                </a:solidFill>
              </a:rPr>
              <a:t>gần</a:t>
            </a:r>
            <a:r>
              <a:rPr lang="en-US" altLang="en-US" sz="4000" dirty="0">
                <a:solidFill>
                  <a:srgbClr val="3333FF"/>
                </a:solidFill>
              </a:rPr>
              <a:t> </a:t>
            </a:r>
            <a:r>
              <a:rPr lang="en-US" altLang="en-US" sz="4000" dirty="0" err="1">
                <a:solidFill>
                  <a:srgbClr val="3333FF"/>
                </a:solidFill>
              </a:rPr>
              <a:t>gũi</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và</a:t>
            </a:r>
            <a:r>
              <a:rPr lang="en-US" altLang="en-US" sz="4000" dirty="0">
                <a:solidFill>
                  <a:srgbClr val="3333FF"/>
                </a:solidFill>
              </a:rPr>
              <a:t> </a:t>
            </a:r>
            <a:r>
              <a:rPr lang="en-US" altLang="en-US" sz="4000" dirty="0" err="1">
                <a:solidFill>
                  <a:srgbClr val="3333FF"/>
                </a:solidFill>
              </a:rPr>
              <a:t>như</a:t>
            </a:r>
            <a:r>
              <a:rPr lang="en-US" altLang="en-US" sz="4000" dirty="0">
                <a:solidFill>
                  <a:srgbClr val="3333FF"/>
                </a:solidFill>
              </a:rPr>
              <a:t> </a:t>
            </a:r>
            <a:r>
              <a:rPr lang="en-US" altLang="en-US" sz="4000" dirty="0" err="1">
                <a:solidFill>
                  <a:srgbClr val="3333FF"/>
                </a:solidFill>
              </a:rPr>
              <a:t>thế</a:t>
            </a:r>
            <a:r>
              <a:rPr lang="en-US" altLang="en-US" sz="4000" dirty="0">
                <a:solidFill>
                  <a:srgbClr val="3333FF"/>
                </a:solidFill>
              </a:rPr>
              <a:t> </a:t>
            </a:r>
            <a:r>
              <a:rPr lang="en-US" altLang="en-US" sz="4000" dirty="0" err="1">
                <a:solidFill>
                  <a:srgbClr val="3333FF"/>
                </a:solidFill>
              </a:rPr>
              <a:t>bài</a:t>
            </a:r>
            <a:r>
              <a:rPr lang="en-US" altLang="en-US" sz="4000" dirty="0">
                <a:solidFill>
                  <a:srgbClr val="3333FF"/>
                </a:solidFill>
              </a:rPr>
              <a:t> </a:t>
            </a:r>
            <a:r>
              <a:rPr lang="en-US" altLang="en-US" sz="4000" dirty="0" err="1">
                <a:solidFill>
                  <a:srgbClr val="3333FF"/>
                </a:solidFill>
              </a:rPr>
              <a:t>văn</a:t>
            </a:r>
            <a:r>
              <a:rPr lang="en-US" altLang="en-US" sz="4000" dirty="0">
                <a:solidFill>
                  <a:srgbClr val="3333FF"/>
                </a:solidFill>
              </a:rPr>
              <a:t> </a:t>
            </a:r>
            <a:r>
              <a:rPr lang="en-US" altLang="en-US" sz="4000" dirty="0" err="1">
                <a:solidFill>
                  <a:srgbClr val="3333FF"/>
                </a:solidFill>
              </a:rPr>
              <a:t>sẽ</a:t>
            </a:r>
            <a:r>
              <a:rPr lang="en-US" altLang="en-US" sz="4000" dirty="0">
                <a:solidFill>
                  <a:srgbClr val="3333FF"/>
                </a:solidFill>
              </a:rPr>
              <a:t> hay </a:t>
            </a:r>
            <a:r>
              <a:rPr lang="en-US" altLang="en-US" sz="4000" dirty="0" err="1">
                <a:solidFill>
                  <a:srgbClr val="3333FF"/>
                </a:solidFill>
              </a:rPr>
              <a:t>hơn</a:t>
            </a:r>
            <a:r>
              <a:rPr lang="en-US" altLang="en-US" sz="4000" dirty="0">
                <a:solidFill>
                  <a:srgbClr val="3333FF"/>
                </a:solidFill>
              </a:rPr>
              <a:t>, </a:t>
            </a:r>
            <a:r>
              <a:rPr lang="en-US" altLang="en-US" sz="4000" dirty="0" err="1">
                <a:solidFill>
                  <a:srgbClr val="3333FF"/>
                </a:solidFill>
              </a:rPr>
              <a:t>sinh</a:t>
            </a:r>
            <a:r>
              <a:rPr lang="en-US" altLang="en-US" sz="4000" dirty="0">
                <a:solidFill>
                  <a:srgbClr val="3333FF"/>
                </a:solidFill>
              </a:rPr>
              <a:t> </a:t>
            </a:r>
            <a:r>
              <a:rPr lang="en-US" altLang="en-US" sz="4000" dirty="0" err="1">
                <a:solidFill>
                  <a:srgbClr val="3333FF"/>
                </a:solidFill>
              </a:rPr>
              <a:t>động</a:t>
            </a:r>
            <a:r>
              <a:rPr lang="en-US" altLang="en-US" sz="4000" dirty="0">
                <a:solidFill>
                  <a:srgbClr val="3333FF"/>
                </a:solidFill>
              </a:rPr>
              <a:t> </a:t>
            </a:r>
            <a:r>
              <a:rPr lang="en-US" altLang="en-US" sz="4000" dirty="0" err="1">
                <a:solidFill>
                  <a:srgbClr val="3333FF"/>
                </a:solidFill>
              </a:rPr>
              <a:t>hơn</a:t>
            </a:r>
            <a:r>
              <a:rPr lang="en-US" altLang="en-US" sz="4000" dirty="0">
                <a:solidFill>
                  <a:srgbClr val="3333FF"/>
                </a:solidFill>
              </a:rPr>
              <a:t>.</a:t>
            </a:r>
          </a:p>
        </p:txBody>
      </p:sp>
    </p:spTree>
    <p:extLst>
      <p:ext uri="{BB962C8B-B14F-4D97-AF65-F5344CB8AC3E}">
        <p14:creationId xmlns:p14="http://schemas.microsoft.com/office/powerpoint/2010/main" val="6757704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1489</Words>
  <Application>Microsoft Office PowerPoint</Application>
  <PresentationFormat>On-screen Show (4:3)</PresentationFormat>
  <Paragraphs>80</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.VnArial</vt:lpstr>
      <vt:lpstr>.VnExoticH</vt:lpstr>
      <vt:lpstr>.VnTime</vt:lpstr>
      <vt:lpstr>Arial</vt:lpstr>
      <vt:lpstr>Calibri</vt:lpstr>
      <vt:lpstr>Times New Roman</vt:lpstr>
      <vt:lpstr>Times New Roman (Headings)</vt:lpstr>
      <vt:lpstr>VNI-Times</vt:lpstr>
      <vt:lpstr>Office Theme</vt:lpstr>
      <vt:lpstr>PowerPoint Presentation</vt:lpstr>
      <vt:lpstr>PowerPoint Presentation</vt:lpstr>
      <vt:lpstr>Cây sồi: Cây sinh sống trong khu vực từ các vĩ độ hàn đới tới khu vực nhiệt đới châu Á và châu Mỹ, có lá mọc vòng, với mép lá xẻ thùy ở nhiều loài. Hoa là kiểu đuôi sóc, ra hoa vào mùa xuân. </vt:lpstr>
      <vt:lpstr>PowerPoint Presentation</vt:lpstr>
      <vt:lpstr>PowerPoint Presentation</vt:lpstr>
      <vt:lpstr>1.Tác giả miêu tả bộ phận nào của cây?</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Huynh Uyen</cp:lastModifiedBy>
  <cp:revision>18</cp:revision>
  <dcterms:created xsi:type="dcterms:W3CDTF">2020-04-17T03:29:33Z</dcterms:created>
  <dcterms:modified xsi:type="dcterms:W3CDTF">2021-02-04T02:03:40Z</dcterms:modified>
</cp:coreProperties>
</file>